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22" r:id="rId1"/>
  </p:sldMasterIdLst>
  <p:notesMasterIdLst>
    <p:notesMasterId r:id="rId22"/>
  </p:notesMasterIdLst>
  <p:handoutMasterIdLst>
    <p:handoutMasterId r:id="rId23"/>
  </p:handoutMasterIdLst>
  <p:sldIdLst>
    <p:sldId id="256" r:id="rId2"/>
    <p:sldId id="331" r:id="rId3"/>
    <p:sldId id="257" r:id="rId4"/>
    <p:sldId id="298" r:id="rId5"/>
    <p:sldId id="355" r:id="rId6"/>
    <p:sldId id="329" r:id="rId7"/>
    <p:sldId id="334" r:id="rId8"/>
    <p:sldId id="358" r:id="rId9"/>
    <p:sldId id="293" r:id="rId10"/>
    <p:sldId id="338" r:id="rId11"/>
    <p:sldId id="356" r:id="rId12"/>
    <p:sldId id="357" r:id="rId13"/>
    <p:sldId id="359" r:id="rId14"/>
    <p:sldId id="351" r:id="rId15"/>
    <p:sldId id="347" r:id="rId16"/>
    <p:sldId id="336" r:id="rId17"/>
    <p:sldId id="332" r:id="rId18"/>
    <p:sldId id="330" r:id="rId19"/>
    <p:sldId id="325" r:id="rId20"/>
    <p:sldId id="333" r:id="rId2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ara ANSARI" initials="SA" lastIdx="9" clrIdx="0">
    <p:extLst>
      <p:ext uri="{19B8F6BF-5375-455C-9EA6-DF929625EA0E}">
        <p15:presenceInfo xmlns:p15="http://schemas.microsoft.com/office/powerpoint/2012/main" userId="S-1-5-21-1856534689-1803070586-1796226369-165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6699"/>
    <a:srgbClr val="FF0000"/>
    <a:srgbClr val="0099CC"/>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AF606853-7671-496A-8E4F-DF71F8EC918B}" styleName="Style foncé 1 - Accentuation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27" autoAdjust="0"/>
    <p:restoredTop sz="94675" autoAdjust="0"/>
  </p:normalViewPr>
  <p:slideViewPr>
    <p:cSldViewPr>
      <p:cViewPr varScale="1">
        <p:scale>
          <a:sx n="79" d="100"/>
          <a:sy n="79" d="100"/>
        </p:scale>
        <p:origin x="1085" y="67"/>
      </p:cViewPr>
      <p:guideLst>
        <p:guide orient="horz" pos="2160"/>
        <p:guide pos="2880"/>
      </p:guideLst>
    </p:cSldViewPr>
  </p:slideViewPr>
  <p:outlineViewPr>
    <p:cViewPr>
      <p:scale>
        <a:sx n="33" d="100"/>
        <a:sy n="33" d="100"/>
      </p:scale>
      <p:origin x="42" y="1209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27" tIns="45713" rIns="91427" bIns="45713" rtlCol="0"/>
          <a:lstStyle>
            <a:lvl1pPr algn="l" eaLnBrk="1" hangingPunct="1">
              <a:defRPr sz="1200">
                <a:latin typeface="Arial" charset="0"/>
              </a:defRPr>
            </a:lvl1pPr>
          </a:lstStyle>
          <a:p>
            <a:pPr>
              <a:defRPr/>
            </a:pPr>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27" tIns="45713" rIns="91427" bIns="45713" rtlCol="0"/>
          <a:lstStyle>
            <a:lvl1pPr algn="r" eaLnBrk="1" hangingPunct="1">
              <a:defRPr sz="1200">
                <a:latin typeface="Arial" charset="0"/>
              </a:defRPr>
            </a:lvl1pPr>
          </a:lstStyle>
          <a:p>
            <a:pPr>
              <a:defRPr/>
            </a:pPr>
            <a:fld id="{94D6D0D9-1483-4867-9C28-B0F9DFA3FA29}" type="datetimeFigureOut">
              <a:rPr lang="fr-FR"/>
              <a:pPr>
                <a:defRPr/>
              </a:pPr>
              <a:t>14/10/2024</a:t>
            </a:fld>
            <a:endParaRPr lang="fr-FR"/>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27" tIns="45713" rIns="91427" bIns="45713" rtlCol="0" anchor="b"/>
          <a:lstStyle>
            <a:lvl1pPr algn="l" eaLnBrk="1" hangingPunct="1">
              <a:defRPr sz="1200">
                <a:latin typeface="Arial" charset="0"/>
              </a:defRPr>
            </a:lvl1pPr>
          </a:lstStyle>
          <a:p>
            <a:pPr>
              <a:defRPr/>
            </a:pPr>
            <a:endParaRPr lang="fr-FR"/>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wrap="square" lIns="91427" tIns="45713" rIns="91427" bIns="45713" numCol="1" anchor="b" anchorCtr="0" compatLnSpc="1">
            <a:prstTxWarp prst="textNoShape">
              <a:avLst/>
            </a:prstTxWarp>
          </a:bodyPr>
          <a:lstStyle>
            <a:lvl1pPr algn="r" eaLnBrk="1" hangingPunct="1">
              <a:defRPr sz="1200"/>
            </a:lvl1pPr>
          </a:lstStyle>
          <a:p>
            <a:pPr>
              <a:defRPr/>
            </a:pPr>
            <a:fld id="{BFA2FBA5-5025-4F67-A108-B87254185369}" type="slidenum">
              <a:rPr lang="fr-FR" altLang="fr-FR"/>
              <a:pPr>
                <a:defRPr/>
              </a:pPr>
              <a:t>‹N°›</a:t>
            </a:fld>
            <a:endParaRPr lang="fr-FR" altLang="fr-FR"/>
          </a:p>
        </p:txBody>
      </p:sp>
    </p:spTree>
    <p:extLst>
      <p:ext uri="{BB962C8B-B14F-4D97-AF65-F5344CB8AC3E}">
        <p14:creationId xmlns:p14="http://schemas.microsoft.com/office/powerpoint/2010/main" val="330740940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1" hangingPunct="1">
              <a:defRPr sz="1200">
                <a:solidFill>
                  <a:schemeClr val="tx1"/>
                </a:solidFill>
                <a:latin typeface="Arial" charset="0"/>
              </a:defRPr>
            </a:lvl1pPr>
          </a:lstStyle>
          <a:p>
            <a:pPr>
              <a:defRPr/>
            </a:pPr>
            <a:endParaRPr lang="fr-FR"/>
          </a:p>
        </p:txBody>
      </p:sp>
      <p:sp>
        <p:nvSpPr>
          <p:cNvPr id="6246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1" hangingPunct="1">
              <a:defRPr sz="1200">
                <a:solidFill>
                  <a:schemeClr val="tx1"/>
                </a:solidFill>
                <a:latin typeface="Arial" charset="0"/>
              </a:defRPr>
            </a:lvl1pPr>
          </a:lstStyle>
          <a:p>
            <a:pPr>
              <a:defRPr/>
            </a:pPr>
            <a:endParaRPr lang="fr-FR"/>
          </a:p>
        </p:txBody>
      </p:sp>
      <p:sp>
        <p:nvSpPr>
          <p:cNvPr id="512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247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eaLnBrk="1" hangingPunct="1">
              <a:defRPr sz="1200">
                <a:solidFill>
                  <a:schemeClr val="tx1"/>
                </a:solidFill>
                <a:latin typeface="Arial" charset="0"/>
              </a:defRPr>
            </a:lvl1pPr>
          </a:lstStyle>
          <a:p>
            <a:pPr>
              <a:defRPr/>
            </a:pPr>
            <a:endParaRPr lang="fr-FR"/>
          </a:p>
        </p:txBody>
      </p:sp>
      <p:sp>
        <p:nvSpPr>
          <p:cNvPr id="62471"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1" hangingPunct="1">
              <a:defRPr sz="1200">
                <a:solidFill>
                  <a:schemeClr val="tx1"/>
                </a:solidFill>
              </a:defRPr>
            </a:lvl1pPr>
          </a:lstStyle>
          <a:p>
            <a:pPr>
              <a:defRPr/>
            </a:pPr>
            <a:fld id="{E9E7E02E-7F3E-484A-8D88-688C98B6F745}" type="slidenum">
              <a:rPr lang="fr-FR" altLang="fr-FR"/>
              <a:pPr>
                <a:defRPr/>
              </a:pPr>
              <a:t>‹N°›</a:t>
            </a:fld>
            <a:endParaRPr lang="fr-FR" altLang="fr-FR"/>
          </a:p>
        </p:txBody>
      </p:sp>
    </p:spTree>
    <p:extLst>
      <p:ext uri="{BB962C8B-B14F-4D97-AF65-F5344CB8AC3E}">
        <p14:creationId xmlns:p14="http://schemas.microsoft.com/office/powerpoint/2010/main" val="958630343"/>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9E7E02E-7F3E-484A-8D88-688C98B6F745}" type="slidenum">
              <a:rPr lang="fr-FR" altLang="fr-FR" smtClean="0"/>
              <a:pPr>
                <a:defRPr/>
              </a:pPr>
              <a:t>3</a:t>
            </a:fld>
            <a:endParaRPr lang="fr-FR" altLang="fr-FR"/>
          </a:p>
        </p:txBody>
      </p:sp>
      <p:sp>
        <p:nvSpPr>
          <p:cNvPr id="5" name="Espace réservé du pied de page 4"/>
          <p:cNvSpPr>
            <a:spLocks noGrp="1"/>
          </p:cNvSpPr>
          <p:nvPr>
            <p:ph type="ftr" sz="quarter" idx="11"/>
          </p:nvPr>
        </p:nvSpPr>
        <p:spPr/>
        <p:txBody>
          <a:bodyPr/>
          <a:lstStyle/>
          <a:p>
            <a:pPr>
              <a:defRPr/>
            </a:pPr>
            <a:endParaRPr lang="fr-FR"/>
          </a:p>
        </p:txBody>
      </p:sp>
    </p:spTree>
    <p:extLst>
      <p:ext uri="{BB962C8B-B14F-4D97-AF65-F5344CB8AC3E}">
        <p14:creationId xmlns:p14="http://schemas.microsoft.com/office/powerpoint/2010/main" val="1855432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e l'image des diapositives 1"/>
          <p:cNvSpPr>
            <a:spLocks noGrp="1" noRot="1" noChangeAspect="1" noTextEdit="1"/>
          </p:cNvSpPr>
          <p:nvPr>
            <p:ph type="sldImg"/>
          </p:nvPr>
        </p:nvSpPr>
        <p:spPr>
          <a:ln/>
        </p:spPr>
      </p:sp>
      <p:sp>
        <p:nvSpPr>
          <p:cNvPr id="13315"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fr-FR" smtClean="0">
              <a:latin typeface="Arial" panose="020B0604020202020204" pitchFamily="34" charset="0"/>
            </a:endParaRPr>
          </a:p>
        </p:txBody>
      </p:sp>
      <p:sp>
        <p:nvSpPr>
          <p:cNvPr id="13316" name="Espace réservé du numéro de diapositive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473857A-2AC4-4677-8BB7-C43EB848E672}" type="slidenum">
              <a:rPr lang="fr-FR" altLang="fr-FR" smtClean="0"/>
              <a:pPr>
                <a:spcBef>
                  <a:spcPct val="0"/>
                </a:spcBef>
              </a:pPr>
              <a:t>6</a:t>
            </a:fld>
            <a:endParaRPr lang="fr-FR" altLang="fr-FR" smtClean="0"/>
          </a:p>
        </p:txBody>
      </p:sp>
      <p:sp>
        <p:nvSpPr>
          <p:cNvPr id="2" name="Espace réservé du pied de page 1"/>
          <p:cNvSpPr>
            <a:spLocks noGrp="1"/>
          </p:cNvSpPr>
          <p:nvPr>
            <p:ph type="ftr" sz="quarter" idx="10"/>
          </p:nvPr>
        </p:nvSpPr>
        <p:spPr/>
        <p:txBody>
          <a:bodyPr/>
          <a:lstStyle/>
          <a:p>
            <a:pPr>
              <a:defRPr/>
            </a:pPr>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9E7E02E-7F3E-484A-8D88-688C98B6F745}" type="slidenum">
              <a:rPr lang="fr-FR" altLang="fr-FR" smtClean="0"/>
              <a:pPr>
                <a:defRPr/>
              </a:pPr>
              <a:t>15</a:t>
            </a:fld>
            <a:endParaRPr lang="fr-FR" altLang="fr-FR"/>
          </a:p>
        </p:txBody>
      </p:sp>
      <p:sp>
        <p:nvSpPr>
          <p:cNvPr id="5" name="Espace réservé du pied de page 4"/>
          <p:cNvSpPr>
            <a:spLocks noGrp="1"/>
          </p:cNvSpPr>
          <p:nvPr>
            <p:ph type="ftr" sz="quarter" idx="11"/>
          </p:nvPr>
        </p:nvSpPr>
        <p:spPr/>
        <p:txBody>
          <a:bodyPr/>
          <a:lstStyle/>
          <a:p>
            <a:pPr>
              <a:defRPr/>
            </a:pPr>
            <a:endParaRPr lang="fr-FR"/>
          </a:p>
        </p:txBody>
      </p:sp>
    </p:spTree>
    <p:extLst>
      <p:ext uri="{BB962C8B-B14F-4D97-AF65-F5344CB8AC3E}">
        <p14:creationId xmlns:p14="http://schemas.microsoft.com/office/powerpoint/2010/main" val="3941952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E9E7E02E-7F3E-484A-8D88-688C98B6F745}" type="slidenum">
              <a:rPr lang="fr-FR" altLang="fr-FR" smtClean="0"/>
              <a:pPr>
                <a:defRPr/>
              </a:pPr>
              <a:t>19</a:t>
            </a:fld>
            <a:endParaRPr lang="fr-FR" altLang="fr-FR"/>
          </a:p>
        </p:txBody>
      </p:sp>
      <p:sp>
        <p:nvSpPr>
          <p:cNvPr id="5" name="Espace réservé du pied de page 4"/>
          <p:cNvSpPr>
            <a:spLocks noGrp="1"/>
          </p:cNvSpPr>
          <p:nvPr>
            <p:ph type="ftr" sz="quarter" idx="11"/>
          </p:nvPr>
        </p:nvSpPr>
        <p:spPr/>
        <p:txBody>
          <a:bodyPr/>
          <a:lstStyle/>
          <a:p>
            <a:pPr>
              <a:defRPr/>
            </a:pPr>
            <a:endParaRPr lang="fr-FR"/>
          </a:p>
        </p:txBody>
      </p:sp>
    </p:spTree>
    <p:extLst>
      <p:ext uri="{BB962C8B-B14F-4D97-AF65-F5344CB8AC3E}">
        <p14:creationId xmlns:p14="http://schemas.microsoft.com/office/powerpoint/2010/main" val="249850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pPr>
              <a:defRPr/>
            </a:pPr>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B07782C0-CEDF-45E7-9BA4-17532F07CA2D}" type="slidenum">
              <a:rPr lang="fr-FR" altLang="fr-FR" smtClean="0"/>
              <a:pPr>
                <a:defRPr/>
              </a:pPr>
              <a:t>‹N°›</a:t>
            </a:fld>
            <a:endParaRPr lang="fr-FR" altLang="fr-FR"/>
          </a:p>
        </p:txBody>
      </p:sp>
    </p:spTree>
    <p:extLst>
      <p:ext uri="{BB962C8B-B14F-4D97-AF65-F5344CB8AC3E}">
        <p14:creationId xmlns:p14="http://schemas.microsoft.com/office/powerpoint/2010/main" val="93184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a:defRPr/>
            </a:pPr>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107399A9-17B2-44D5-B3F2-5E3545E3BE1F}" type="slidenum">
              <a:rPr lang="fr-FR" altLang="fr-FR" smtClean="0"/>
              <a:pPr>
                <a:defRPr/>
              </a:pPr>
              <a:t>‹N°›</a:t>
            </a:fld>
            <a:endParaRPr lang="fr-FR" altLang="fr-FR"/>
          </a:p>
        </p:txBody>
      </p:sp>
    </p:spTree>
    <p:extLst>
      <p:ext uri="{BB962C8B-B14F-4D97-AF65-F5344CB8AC3E}">
        <p14:creationId xmlns:p14="http://schemas.microsoft.com/office/powerpoint/2010/main" val="2523247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a:defRPr/>
            </a:pPr>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F1623F02-1BEB-4B8D-8087-F94174B419C4}" type="slidenum">
              <a:rPr lang="fr-FR" altLang="fr-FR" smtClean="0"/>
              <a:pPr>
                <a:defRPr/>
              </a:pPr>
              <a:t>‹N°›</a:t>
            </a:fld>
            <a:endParaRPr lang="fr-FR" altLang="fr-FR"/>
          </a:p>
        </p:txBody>
      </p:sp>
    </p:spTree>
    <p:extLst>
      <p:ext uri="{BB962C8B-B14F-4D97-AF65-F5344CB8AC3E}">
        <p14:creationId xmlns:p14="http://schemas.microsoft.com/office/powerpoint/2010/main" val="1255710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a:defRPr/>
            </a:pPr>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A74A6FA5-48E5-4036-97A6-27511596241F}" type="slidenum">
              <a:rPr lang="fr-FR" altLang="fr-FR" smtClean="0"/>
              <a:pPr>
                <a:defRPr/>
              </a:pPr>
              <a:t>‹N°›</a:t>
            </a:fld>
            <a:endParaRPr lang="fr-FR" altLang="fr-FR"/>
          </a:p>
        </p:txBody>
      </p:sp>
    </p:spTree>
    <p:extLst>
      <p:ext uri="{BB962C8B-B14F-4D97-AF65-F5344CB8AC3E}">
        <p14:creationId xmlns:p14="http://schemas.microsoft.com/office/powerpoint/2010/main" val="1802028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pPr>
              <a:defRPr/>
            </a:pPr>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FAF493F2-DFDC-49A8-9F11-330A9D28E303}" type="slidenum">
              <a:rPr lang="fr-FR" altLang="fr-FR" smtClean="0"/>
              <a:pPr>
                <a:defRPr/>
              </a:pPr>
              <a:t>‹N°›</a:t>
            </a:fld>
            <a:endParaRPr lang="fr-FR" altLang="fr-FR"/>
          </a:p>
        </p:txBody>
      </p:sp>
    </p:spTree>
    <p:extLst>
      <p:ext uri="{BB962C8B-B14F-4D97-AF65-F5344CB8AC3E}">
        <p14:creationId xmlns:p14="http://schemas.microsoft.com/office/powerpoint/2010/main" val="2282738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pPr>
              <a:defRPr/>
            </a:pPr>
            <a:endParaRPr lang="fr-FR"/>
          </a:p>
        </p:txBody>
      </p:sp>
      <p:sp>
        <p:nvSpPr>
          <p:cNvPr id="6" name="Footer Placeholder 5"/>
          <p:cNvSpPr>
            <a:spLocks noGrp="1"/>
          </p:cNvSpPr>
          <p:nvPr>
            <p:ph type="ftr" sz="quarter" idx="11"/>
          </p:nvPr>
        </p:nvSpPr>
        <p:spPr/>
        <p:txBody>
          <a:bodyPr/>
          <a:lstStyle/>
          <a:p>
            <a:pPr>
              <a:defRPr/>
            </a:pPr>
            <a:endParaRPr lang="fr-FR"/>
          </a:p>
        </p:txBody>
      </p:sp>
      <p:sp>
        <p:nvSpPr>
          <p:cNvPr id="7" name="Slide Number Placeholder 6"/>
          <p:cNvSpPr>
            <a:spLocks noGrp="1"/>
          </p:cNvSpPr>
          <p:nvPr>
            <p:ph type="sldNum" sz="quarter" idx="12"/>
          </p:nvPr>
        </p:nvSpPr>
        <p:spPr/>
        <p:txBody>
          <a:bodyPr/>
          <a:lstStyle/>
          <a:p>
            <a:pPr>
              <a:defRPr/>
            </a:pPr>
            <a:fld id="{37A7B60E-02A6-4F41-889B-FB835DB9FDDE}" type="slidenum">
              <a:rPr lang="fr-FR" altLang="fr-FR" smtClean="0"/>
              <a:pPr>
                <a:defRPr/>
              </a:pPr>
              <a:t>‹N°›</a:t>
            </a:fld>
            <a:endParaRPr lang="fr-FR" altLang="fr-FR"/>
          </a:p>
        </p:txBody>
      </p:sp>
    </p:spTree>
    <p:extLst>
      <p:ext uri="{BB962C8B-B14F-4D97-AF65-F5344CB8AC3E}">
        <p14:creationId xmlns:p14="http://schemas.microsoft.com/office/powerpoint/2010/main" val="2179462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pPr>
              <a:defRPr/>
            </a:pPr>
            <a:endParaRPr lang="fr-FR"/>
          </a:p>
        </p:txBody>
      </p:sp>
      <p:sp>
        <p:nvSpPr>
          <p:cNvPr id="8" name="Footer Placeholder 7"/>
          <p:cNvSpPr>
            <a:spLocks noGrp="1"/>
          </p:cNvSpPr>
          <p:nvPr>
            <p:ph type="ftr" sz="quarter" idx="11"/>
          </p:nvPr>
        </p:nvSpPr>
        <p:spPr/>
        <p:txBody>
          <a:bodyPr/>
          <a:lstStyle/>
          <a:p>
            <a:pPr>
              <a:defRPr/>
            </a:pPr>
            <a:endParaRPr lang="fr-FR"/>
          </a:p>
        </p:txBody>
      </p:sp>
      <p:sp>
        <p:nvSpPr>
          <p:cNvPr id="9" name="Slide Number Placeholder 8"/>
          <p:cNvSpPr>
            <a:spLocks noGrp="1"/>
          </p:cNvSpPr>
          <p:nvPr>
            <p:ph type="sldNum" sz="quarter" idx="12"/>
          </p:nvPr>
        </p:nvSpPr>
        <p:spPr/>
        <p:txBody>
          <a:bodyPr/>
          <a:lstStyle/>
          <a:p>
            <a:pPr>
              <a:defRPr/>
            </a:pPr>
            <a:fld id="{B64B142E-0D02-4E52-89B2-AA64651361D7}" type="slidenum">
              <a:rPr lang="fr-FR" altLang="fr-FR" smtClean="0"/>
              <a:pPr>
                <a:defRPr/>
              </a:pPr>
              <a:t>‹N°›</a:t>
            </a:fld>
            <a:endParaRPr lang="fr-FR" altLang="fr-FR"/>
          </a:p>
        </p:txBody>
      </p:sp>
    </p:spTree>
    <p:extLst>
      <p:ext uri="{BB962C8B-B14F-4D97-AF65-F5344CB8AC3E}">
        <p14:creationId xmlns:p14="http://schemas.microsoft.com/office/powerpoint/2010/main" val="1522236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pPr>
              <a:defRPr/>
            </a:pPr>
            <a:endParaRPr lang="fr-FR"/>
          </a:p>
        </p:txBody>
      </p:sp>
      <p:sp>
        <p:nvSpPr>
          <p:cNvPr id="4" name="Footer Placeholder 3"/>
          <p:cNvSpPr>
            <a:spLocks noGrp="1"/>
          </p:cNvSpPr>
          <p:nvPr>
            <p:ph type="ftr" sz="quarter" idx="11"/>
          </p:nvPr>
        </p:nvSpPr>
        <p:spPr/>
        <p:txBody>
          <a:bodyPr/>
          <a:lstStyle/>
          <a:p>
            <a:pPr>
              <a:defRPr/>
            </a:pPr>
            <a:endParaRPr lang="fr-FR"/>
          </a:p>
        </p:txBody>
      </p:sp>
      <p:sp>
        <p:nvSpPr>
          <p:cNvPr id="5" name="Slide Number Placeholder 4"/>
          <p:cNvSpPr>
            <a:spLocks noGrp="1"/>
          </p:cNvSpPr>
          <p:nvPr>
            <p:ph type="sldNum" sz="quarter" idx="12"/>
          </p:nvPr>
        </p:nvSpPr>
        <p:spPr/>
        <p:txBody>
          <a:bodyPr/>
          <a:lstStyle/>
          <a:p>
            <a:pPr>
              <a:defRPr/>
            </a:pPr>
            <a:fld id="{8982D25E-D579-43C7-A898-38E5E239787D}" type="slidenum">
              <a:rPr lang="fr-FR" altLang="fr-FR" smtClean="0"/>
              <a:pPr>
                <a:defRPr/>
              </a:pPr>
              <a:t>‹N°›</a:t>
            </a:fld>
            <a:endParaRPr lang="fr-FR" altLang="fr-FR"/>
          </a:p>
        </p:txBody>
      </p:sp>
    </p:spTree>
    <p:extLst>
      <p:ext uri="{BB962C8B-B14F-4D97-AF65-F5344CB8AC3E}">
        <p14:creationId xmlns:p14="http://schemas.microsoft.com/office/powerpoint/2010/main" val="2153274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fr-FR"/>
          </a:p>
        </p:txBody>
      </p:sp>
      <p:sp>
        <p:nvSpPr>
          <p:cNvPr id="3" name="Footer Placeholder 2"/>
          <p:cNvSpPr>
            <a:spLocks noGrp="1"/>
          </p:cNvSpPr>
          <p:nvPr>
            <p:ph type="ftr" sz="quarter" idx="11"/>
          </p:nvPr>
        </p:nvSpPr>
        <p:spPr/>
        <p:txBody>
          <a:bodyPr/>
          <a:lstStyle/>
          <a:p>
            <a:pPr>
              <a:defRPr/>
            </a:pPr>
            <a:endParaRPr lang="fr-FR"/>
          </a:p>
        </p:txBody>
      </p:sp>
      <p:sp>
        <p:nvSpPr>
          <p:cNvPr id="4" name="Slide Number Placeholder 3"/>
          <p:cNvSpPr>
            <a:spLocks noGrp="1"/>
          </p:cNvSpPr>
          <p:nvPr>
            <p:ph type="sldNum" sz="quarter" idx="12"/>
          </p:nvPr>
        </p:nvSpPr>
        <p:spPr/>
        <p:txBody>
          <a:bodyPr/>
          <a:lstStyle/>
          <a:p>
            <a:pPr>
              <a:defRPr/>
            </a:pPr>
            <a:fld id="{3DDFB407-FF7C-4EDF-8E15-12EE174D18F1}" type="slidenum">
              <a:rPr lang="fr-FR" altLang="fr-FR" smtClean="0"/>
              <a:pPr>
                <a:defRPr/>
              </a:pPr>
              <a:t>‹N°›</a:t>
            </a:fld>
            <a:endParaRPr lang="fr-FR" altLang="fr-FR"/>
          </a:p>
        </p:txBody>
      </p:sp>
    </p:spTree>
    <p:extLst>
      <p:ext uri="{BB962C8B-B14F-4D97-AF65-F5344CB8AC3E}">
        <p14:creationId xmlns:p14="http://schemas.microsoft.com/office/powerpoint/2010/main" val="496988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pPr>
              <a:defRPr/>
            </a:pPr>
            <a:endParaRPr lang="fr-FR"/>
          </a:p>
        </p:txBody>
      </p:sp>
      <p:sp>
        <p:nvSpPr>
          <p:cNvPr id="6" name="Footer Placeholder 5"/>
          <p:cNvSpPr>
            <a:spLocks noGrp="1"/>
          </p:cNvSpPr>
          <p:nvPr>
            <p:ph type="ftr" sz="quarter" idx="11"/>
          </p:nvPr>
        </p:nvSpPr>
        <p:spPr/>
        <p:txBody>
          <a:bodyPr/>
          <a:lstStyle/>
          <a:p>
            <a:pPr>
              <a:defRPr/>
            </a:pPr>
            <a:endParaRPr lang="fr-FR"/>
          </a:p>
        </p:txBody>
      </p:sp>
      <p:sp>
        <p:nvSpPr>
          <p:cNvPr id="7" name="Slide Number Placeholder 6"/>
          <p:cNvSpPr>
            <a:spLocks noGrp="1"/>
          </p:cNvSpPr>
          <p:nvPr>
            <p:ph type="sldNum" sz="quarter" idx="12"/>
          </p:nvPr>
        </p:nvSpPr>
        <p:spPr/>
        <p:txBody>
          <a:bodyPr/>
          <a:lstStyle/>
          <a:p>
            <a:pPr>
              <a:defRPr/>
            </a:pPr>
            <a:fld id="{3A6F9FAF-197F-4AC1-8583-C2ED3409E8EA}" type="slidenum">
              <a:rPr lang="fr-FR" altLang="fr-FR" smtClean="0"/>
              <a:pPr>
                <a:defRPr/>
              </a:pPr>
              <a:t>‹N°›</a:t>
            </a:fld>
            <a:endParaRPr lang="fr-FR" altLang="fr-FR"/>
          </a:p>
        </p:txBody>
      </p:sp>
    </p:spTree>
    <p:extLst>
      <p:ext uri="{BB962C8B-B14F-4D97-AF65-F5344CB8AC3E}">
        <p14:creationId xmlns:p14="http://schemas.microsoft.com/office/powerpoint/2010/main" val="4089554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pPr>
              <a:defRPr/>
            </a:pPr>
            <a:endParaRPr lang="fr-FR"/>
          </a:p>
        </p:txBody>
      </p:sp>
      <p:sp>
        <p:nvSpPr>
          <p:cNvPr id="6" name="Footer Placeholder 5"/>
          <p:cNvSpPr>
            <a:spLocks noGrp="1"/>
          </p:cNvSpPr>
          <p:nvPr>
            <p:ph type="ftr" sz="quarter" idx="11"/>
          </p:nvPr>
        </p:nvSpPr>
        <p:spPr/>
        <p:txBody>
          <a:bodyPr/>
          <a:lstStyle/>
          <a:p>
            <a:pPr>
              <a:defRPr/>
            </a:pPr>
            <a:endParaRPr lang="fr-FR"/>
          </a:p>
        </p:txBody>
      </p:sp>
      <p:sp>
        <p:nvSpPr>
          <p:cNvPr id="7" name="Slide Number Placeholder 6"/>
          <p:cNvSpPr>
            <a:spLocks noGrp="1"/>
          </p:cNvSpPr>
          <p:nvPr>
            <p:ph type="sldNum" sz="quarter" idx="12"/>
          </p:nvPr>
        </p:nvSpPr>
        <p:spPr/>
        <p:txBody>
          <a:bodyPr/>
          <a:lstStyle/>
          <a:p>
            <a:pPr>
              <a:defRPr/>
            </a:pPr>
            <a:fld id="{2E333FD5-D043-43B3-903B-3331966EE126}" type="slidenum">
              <a:rPr lang="fr-FR" altLang="fr-FR" smtClean="0"/>
              <a:pPr>
                <a:defRPr/>
              </a:pPr>
              <a:t>‹N°›</a:t>
            </a:fld>
            <a:endParaRPr lang="fr-FR" altLang="fr-FR"/>
          </a:p>
        </p:txBody>
      </p:sp>
    </p:spTree>
    <p:extLst>
      <p:ext uri="{BB962C8B-B14F-4D97-AF65-F5344CB8AC3E}">
        <p14:creationId xmlns:p14="http://schemas.microsoft.com/office/powerpoint/2010/main" val="2615010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88EEDD6-D6E9-46D7-B311-AF7D267FCB40}" type="slidenum">
              <a:rPr lang="fr-FR" altLang="fr-FR" smtClean="0"/>
              <a:pPr>
                <a:defRPr/>
              </a:pPr>
              <a:t>‹N°›</a:t>
            </a:fld>
            <a:endParaRPr lang="fr-FR" altLang="fr-FR"/>
          </a:p>
        </p:txBody>
      </p:sp>
    </p:spTree>
    <p:extLst>
      <p:ext uri="{BB962C8B-B14F-4D97-AF65-F5344CB8AC3E}">
        <p14:creationId xmlns:p14="http://schemas.microsoft.com/office/powerpoint/2010/main" val="4021215495"/>
      </p:ext>
    </p:extLst>
  </p:cSld>
  <p:clrMap bg1="lt1" tx1="dk1" bg2="lt2" tx2="dk2" accent1="accent1" accent2="accent2" accent3="accent3" accent4="accent4" accent5="accent5" accent6="accent6" hlink="hlink" folHlink="folHlink"/>
  <p:sldLayoutIdLst>
    <p:sldLayoutId id="2147484323" r:id="rId1"/>
    <p:sldLayoutId id="2147484324" r:id="rId2"/>
    <p:sldLayoutId id="2147484325" r:id="rId3"/>
    <p:sldLayoutId id="2147484326" r:id="rId4"/>
    <p:sldLayoutId id="2147484327" r:id="rId5"/>
    <p:sldLayoutId id="2147484328" r:id="rId6"/>
    <p:sldLayoutId id="2147484329" r:id="rId7"/>
    <p:sldLayoutId id="2147484330" r:id="rId8"/>
    <p:sldLayoutId id="2147484331" r:id="rId9"/>
    <p:sldLayoutId id="2147484332" r:id="rId10"/>
    <p:sldLayoutId id="2147484333"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8" Type="http://schemas.openxmlformats.org/officeDocument/2006/relationships/hyperlink" Target="mailto:direction.politiquedelaville@mairie-aubervilliers.fr" TargetMode="External"/><Relationship Id="rId3" Type="http://schemas.openxmlformats.org/officeDocument/2006/relationships/hyperlink" Target="mailto:Sullivan.sorimoutou@seine-saint-denis.gouv.fr" TargetMode="External"/><Relationship Id="rId7" Type="http://schemas.openxmlformats.org/officeDocument/2006/relationships/hyperlink" Target="mailto:geraldine.fauvel@mairie-aubervilliers.fr" TargetMode="External"/><Relationship Id="rId2" Type="http://schemas.openxmlformats.org/officeDocument/2006/relationships/hyperlink" Target="mailto:djamal.kabache@seine-saint-denis.gouv.fr" TargetMode="External"/><Relationship Id="rId1" Type="http://schemas.openxmlformats.org/officeDocument/2006/relationships/slideLayout" Target="../slideLayouts/slideLayout4.xml"/><Relationship Id="rId6" Type="http://schemas.openxmlformats.org/officeDocument/2006/relationships/hyperlink" Target="mailto:kadi.kouassi@mairie-aubervilliers.fr" TargetMode="External"/><Relationship Id="rId5" Type="http://schemas.openxmlformats.org/officeDocument/2006/relationships/hyperlink" Target="mailto:Support.p147@proservia.fr" TargetMode="External"/><Relationship Id="rId4" Type="http://schemas.openxmlformats.org/officeDocument/2006/relationships/hyperlink" Target="mailto:sp-saint-denis-polville@seine-saint-denis.gouv.fr" TargetMode="External"/><Relationship Id="rId9"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hyperlink" Target="mailto:mathilde.lebon@plainecommune.fr" TargetMode="External"/><Relationship Id="rId2" Type="http://schemas.openxmlformats.org/officeDocument/2006/relationships/hyperlink" Target="mailto:h&#233;l&#232;ne.valognes@plainecommune.fr" TargetMode="External"/><Relationship Id="rId1" Type="http://schemas.openxmlformats.org/officeDocument/2006/relationships/slideLayout" Target="../slideLayouts/slideLayout2.xml"/><Relationship Id="rId4" Type="http://schemas.openxmlformats.org/officeDocument/2006/relationships/hyperlink" Target="mailto:politiquedelaville@plainecommune.fr"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Organigramme : Alternative 8"/>
          <p:cNvSpPr/>
          <p:nvPr/>
        </p:nvSpPr>
        <p:spPr>
          <a:xfrm>
            <a:off x="1076080" y="1420851"/>
            <a:ext cx="7162800" cy="1752601"/>
          </a:xfrm>
          <a:prstGeom prst="flowChartAlternateProcess">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pic>
        <p:nvPicPr>
          <p:cNvPr id="7175" name="Image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5712333"/>
            <a:ext cx="1990301" cy="71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562524" y="1498247"/>
            <a:ext cx="8189912" cy="1551294"/>
          </a:xfrm>
        </p:spPr>
        <p:txBody>
          <a:bodyPr>
            <a:normAutofit/>
          </a:bodyPr>
          <a:lstStyle/>
          <a:p>
            <a:pPr algn="ctr" eaLnBrk="1" hangingPunct="1"/>
            <a:r>
              <a:rPr lang="fr-FR" altLang="fr-FR" sz="2800" b="1" dirty="0" smtClean="0">
                <a:solidFill>
                  <a:srgbClr val="002060"/>
                </a:solidFill>
                <a:latin typeface="+mn-lt"/>
              </a:rPr>
              <a:t>REUNION ANNUELLE</a:t>
            </a:r>
            <a:br>
              <a:rPr lang="fr-FR" altLang="fr-FR" sz="2800" b="1" dirty="0" smtClean="0">
                <a:solidFill>
                  <a:srgbClr val="002060"/>
                </a:solidFill>
                <a:latin typeface="+mn-lt"/>
              </a:rPr>
            </a:br>
            <a:r>
              <a:rPr lang="fr-FR" altLang="fr-FR" sz="2800" b="1" dirty="0" smtClean="0">
                <a:solidFill>
                  <a:srgbClr val="002060"/>
                </a:solidFill>
                <a:latin typeface="+mn-lt"/>
              </a:rPr>
              <a:t>DE LA POLITIQUE DE LA VILLE</a:t>
            </a:r>
            <a:r>
              <a:rPr lang="fr-FR" altLang="fr-FR" sz="2800" b="1" dirty="0">
                <a:solidFill>
                  <a:srgbClr val="002060"/>
                </a:solidFill>
                <a:latin typeface="+mn-lt"/>
              </a:rPr>
              <a:t/>
            </a:r>
            <a:br>
              <a:rPr lang="fr-FR" altLang="fr-FR" sz="2800" b="1" dirty="0">
                <a:solidFill>
                  <a:srgbClr val="002060"/>
                </a:solidFill>
                <a:latin typeface="+mn-lt"/>
              </a:rPr>
            </a:br>
            <a:r>
              <a:rPr lang="fr-FR" altLang="fr-FR" sz="2800" b="1" dirty="0" smtClean="0">
                <a:solidFill>
                  <a:srgbClr val="C00000"/>
                </a:solidFill>
                <a:latin typeface="+mn-lt"/>
              </a:rPr>
              <a:t>QUARTIERS 2030</a:t>
            </a:r>
            <a:endParaRPr lang="fr-FR" altLang="fr-FR" sz="2800" i="1" dirty="0" smtClean="0">
              <a:solidFill>
                <a:srgbClr val="C00000"/>
              </a:solidFill>
              <a:latin typeface="+mn-lt"/>
            </a:endParaRPr>
          </a:p>
        </p:txBody>
      </p:sp>
      <p:pic>
        <p:nvPicPr>
          <p:cNvPr id="7171" name="Picture 4" descr="http://www.plainecommune.fr/fileadmin/Mediatheque_de_Plaine_Commune/Portail/INTERFACE/Bandeau_home/plaineCommune.gif"/>
          <p:cNvPicPr>
            <a:picLocks noGrp="1" noChangeAspect="1" noChangeArrowheads="1"/>
          </p:cNvPicPr>
          <p:nvPr>
            <p:ph type="subTitle" idx="1"/>
          </p:nvPr>
        </p:nvPicPr>
        <p:blipFill>
          <a:blip r:embed="rId3">
            <a:extLst>
              <a:ext uri="{28A0092B-C50C-407E-A947-70E740481C1C}">
                <a14:useLocalDpi xmlns:a14="http://schemas.microsoft.com/office/drawing/2010/main" val="0"/>
              </a:ext>
            </a:extLst>
          </a:blip>
          <a:stretch>
            <a:fillRect/>
          </a:stretch>
        </p:blipFill>
        <p:spPr>
          <a:xfrm>
            <a:off x="3629025" y="3972719"/>
            <a:ext cx="1885950" cy="914400"/>
          </a:xfrm>
          <a:noFill/>
        </p:spPr>
      </p:pic>
      <p:sp>
        <p:nvSpPr>
          <p:cNvPr id="7172" name="Espace réservé du numéro de diapositive 6"/>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r>
              <a:rPr lang="fr-FR" altLang="fr-FR" sz="1800" dirty="0" smtClean="0">
                <a:solidFill>
                  <a:schemeClr val="bg1"/>
                </a:solidFill>
                <a:latin typeface="Arial" panose="020B0604020202020204" pitchFamily="34" charset="0"/>
              </a:rPr>
              <a:t>2211</a:t>
            </a:r>
            <a:fld id="{182BFCB5-8161-4D6A-9DB7-4E2BC6668608}" type="slidenum">
              <a:rPr lang="fr-FR" altLang="fr-FR" sz="1800" smtClean="0">
                <a:solidFill>
                  <a:schemeClr val="bg1"/>
                </a:solidFill>
                <a:latin typeface="Arial" panose="020B0604020202020204" pitchFamily="34" charset="0"/>
              </a:rPr>
              <a:t>1</a:t>
            </a:fld>
            <a:fld id="{93012028-6599-4DBD-86DE-1B72CEF577A1}" type="slidenum">
              <a:rPr lang="fr-FR" altLang="fr-FR" sz="1800" smtClean="0">
                <a:solidFill>
                  <a:schemeClr val="bg1"/>
                </a:solidFill>
                <a:latin typeface="Arial" panose="020B0604020202020204" pitchFamily="34" charset="0"/>
              </a:rPr>
              <a:t>1</a:t>
            </a:fld>
            <a:fld id="{79F185A9-DABB-4008-9968-414A14BA2A9C}" type="slidenum">
              <a:rPr lang="fr-FR" altLang="fr-FR" sz="1800" smtClean="0">
                <a:solidFill>
                  <a:schemeClr val="bg1"/>
                </a:solidFill>
                <a:latin typeface="Arial" panose="020B0604020202020204" pitchFamily="34" charset="0"/>
              </a:rPr>
              <a:t>1</a:t>
            </a:fld>
            <a:fld id="{D4B7BA3D-B533-40D2-A7D7-07809915B10E}" type="slidenum">
              <a:rPr lang="fr-FR" altLang="fr-FR" sz="1800" smtClean="0">
                <a:solidFill>
                  <a:schemeClr val="bg1"/>
                </a:solidFill>
                <a:latin typeface="Arial" panose="020B0604020202020204" pitchFamily="34" charset="0"/>
              </a:rPr>
              <a:t>1</a:t>
            </a:fld>
            <a:fld id="{FDF33D92-DF27-4B01-9AD4-E661D6CE17D6}" type="slidenum">
              <a:rPr lang="fr-FR" altLang="fr-FR" sz="1800" smtClean="0">
                <a:solidFill>
                  <a:schemeClr val="bg1"/>
                </a:solidFill>
                <a:latin typeface="Arial" panose="020B0604020202020204" pitchFamily="34" charset="0"/>
              </a:rPr>
              <a:t>1</a:t>
            </a:fld>
            <a:fld id="{48C85710-602A-4E1B-910F-4E3770F054E7}" type="slidenum">
              <a:rPr lang="fr-FR" altLang="fr-FR" sz="1800" smtClean="0">
                <a:solidFill>
                  <a:schemeClr val="bg1"/>
                </a:solidFill>
                <a:latin typeface="Arial" panose="020B0604020202020204" pitchFamily="34" charset="0"/>
              </a:rPr>
              <a:t>1</a:t>
            </a:fld>
            <a:fld id="{56B22D1C-1D13-4B26-9C32-683ED19A6671}" type="slidenum">
              <a:rPr lang="fr-FR" altLang="fr-FR" sz="1800" smtClean="0">
                <a:solidFill>
                  <a:schemeClr val="bg1"/>
                </a:solidFill>
                <a:latin typeface="Arial" panose="020B0604020202020204" pitchFamily="34" charset="0"/>
              </a:rPr>
              <a:t>1</a:t>
            </a:fld>
            <a:fld id="{CF479FFC-D182-45D6-A834-2C35611FFBF7}" type="slidenum">
              <a:rPr lang="fr-FR" altLang="fr-FR" sz="1800" smtClean="0">
                <a:solidFill>
                  <a:schemeClr val="bg1"/>
                </a:solidFill>
                <a:latin typeface="Arial" panose="020B0604020202020204" pitchFamily="34" charset="0"/>
              </a:rPr>
              <a:pPr>
                <a:spcBef>
                  <a:spcPct val="0"/>
                </a:spcBef>
                <a:buClrTx/>
                <a:buFontTx/>
                <a:buNone/>
              </a:pPr>
              <a:t>1</a:t>
            </a:fld>
            <a:endParaRPr lang="fr-FR" altLang="fr-FR" sz="1800" dirty="0" smtClean="0">
              <a:solidFill>
                <a:schemeClr val="bg1"/>
              </a:solidFill>
              <a:latin typeface="Arial" panose="020B0604020202020204" pitchFamily="34" charset="0"/>
            </a:endParaRPr>
          </a:p>
        </p:txBody>
      </p:sp>
      <p:sp>
        <p:nvSpPr>
          <p:cNvPr id="2" name="Rectangle 1"/>
          <p:cNvSpPr/>
          <p:nvPr/>
        </p:nvSpPr>
        <p:spPr>
          <a:xfrm>
            <a:off x="2702437" y="3867740"/>
            <a:ext cx="5700713" cy="307975"/>
          </a:xfrm>
          <a:prstGeom prst="rect">
            <a:avLst/>
          </a:prstGeom>
        </p:spPr>
        <p:txBody>
          <a:bodyPr>
            <a:spAutoFit/>
          </a:bodyPr>
          <a:lstStyle/>
          <a:p>
            <a:pPr algn="r" eaLnBrk="1" fontAlgn="auto" hangingPunct="1">
              <a:spcAft>
                <a:spcPts val="0"/>
              </a:spcAft>
              <a:defRPr/>
            </a:pPr>
            <a:r>
              <a:rPr lang="fr-FR" altLang="fr-FR" sz="1400" b="1" i="1" cap="all" dirty="0">
                <a:solidFill>
                  <a:srgbClr val="002060"/>
                </a:solidFill>
                <a:latin typeface="+mn-lt"/>
                <a:ea typeface="+mj-ea"/>
                <a:cs typeface="+mj-cs"/>
              </a:rPr>
              <a:t>lundi </a:t>
            </a:r>
            <a:r>
              <a:rPr lang="fr-FR" altLang="fr-FR" sz="1400" b="1" i="1" cap="all" dirty="0" smtClean="0">
                <a:solidFill>
                  <a:srgbClr val="002060"/>
                </a:solidFill>
                <a:latin typeface="+mn-lt"/>
                <a:ea typeface="+mj-ea"/>
                <a:cs typeface="+mj-cs"/>
              </a:rPr>
              <a:t>14 OCTOBRE 2024</a:t>
            </a:r>
            <a:endParaRPr lang="fr-FR" altLang="fr-FR" sz="1400" b="1" i="1" cap="all" dirty="0">
              <a:solidFill>
                <a:srgbClr val="002060"/>
              </a:solidFill>
              <a:latin typeface="+mn-lt"/>
              <a:ea typeface="+mj-ea"/>
              <a:cs typeface="+mj-cs"/>
            </a:endParaRPr>
          </a:p>
        </p:txBody>
      </p:sp>
      <p:pic>
        <p:nvPicPr>
          <p:cNvPr id="7174" name="Picture 9" descr="Participation - L'ANCT lance une enquête sur les conseils citoyens - IRDSU"/>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025" y="5238750"/>
            <a:ext cx="2409825"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Espace réservé du pied de page 2"/>
          <p:cNvSpPr>
            <a:spLocks noGrp="1"/>
          </p:cNvSpPr>
          <p:nvPr>
            <p:ph type="ftr" sz="quarter" idx="11"/>
          </p:nvPr>
        </p:nvSpPr>
        <p:spPr>
          <a:xfrm>
            <a:off x="5687622" y="6349866"/>
            <a:ext cx="3086100" cy="365125"/>
          </a:xfrm>
        </p:spPr>
        <p:txBody>
          <a:bodyPr/>
          <a:lstStyle/>
          <a:p>
            <a:pPr>
              <a:defRPr/>
            </a:pPr>
            <a:r>
              <a:rPr lang="fr-FR" dirty="0"/>
              <a:t> </a:t>
            </a:r>
            <a:r>
              <a:rPr lang="fr-FR" dirty="0" smtClean="0"/>
              <a:t>                                                                   1</a:t>
            </a:r>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3400" y="381000"/>
            <a:ext cx="8134350" cy="6019800"/>
          </a:xfrm>
        </p:spPr>
        <p:txBody>
          <a:bodyPr>
            <a:noAutofit/>
          </a:bodyPr>
          <a:lstStyle/>
          <a:p>
            <a:pPr marL="0" lvl="0" indent="0" algn="ctr" defTabSz="1019175">
              <a:spcBef>
                <a:spcPts val="600"/>
              </a:spcBef>
              <a:buClr>
                <a:srgbClr val="7DB900"/>
              </a:buClr>
              <a:buSzPct val="70000"/>
              <a:buNone/>
              <a:defRPr/>
            </a:pPr>
            <a:r>
              <a:rPr lang="fr-FR" sz="2000" b="1" dirty="0" smtClean="0">
                <a:latin typeface="Calibri" panose="020F0502020204030204" pitchFamily="34" charset="0"/>
                <a:ea typeface="Calibri" panose="020F0502020204030204" pitchFamily="34" charset="0"/>
                <a:cs typeface="Calibri" panose="020F0502020204030204" pitchFamily="34" charset="0"/>
              </a:rPr>
              <a:t>Axe 1 : </a:t>
            </a:r>
            <a:r>
              <a:rPr lang="fr-FR" sz="1800" b="1" dirty="0" smtClean="0">
                <a:latin typeface="Calibri" panose="020F0502020204030204" pitchFamily="34" charset="0"/>
                <a:ea typeface="Calibri" panose="020F0502020204030204" pitchFamily="34" charset="0"/>
                <a:cs typeface="Calibri" panose="020F0502020204030204" pitchFamily="34" charset="0"/>
              </a:rPr>
              <a:t>Pour </a:t>
            </a:r>
            <a:r>
              <a:rPr lang="fr-FR" sz="1800" b="1" dirty="0">
                <a:latin typeface="Calibri" panose="020F0502020204030204" pitchFamily="34" charset="0"/>
                <a:ea typeface="Calibri" panose="020F0502020204030204" pitchFamily="34" charset="0"/>
                <a:cs typeface="Calibri" panose="020F0502020204030204" pitchFamily="34" charset="0"/>
              </a:rPr>
              <a:t>la réussite et le plein emploi des </a:t>
            </a:r>
            <a:r>
              <a:rPr lang="fr-FR" sz="1800" b="1" dirty="0" smtClean="0">
                <a:latin typeface="Calibri" panose="020F0502020204030204" pitchFamily="34" charset="0"/>
                <a:ea typeface="Calibri" panose="020F0502020204030204" pitchFamily="34" charset="0"/>
                <a:cs typeface="Calibri" panose="020F0502020204030204" pitchFamily="34" charset="0"/>
              </a:rPr>
              <a:t>habitants</a:t>
            </a:r>
          </a:p>
          <a:p>
            <a:pPr marL="0" lvl="0" indent="0" algn="ctr" defTabSz="1019175">
              <a:spcBef>
                <a:spcPts val="600"/>
              </a:spcBef>
              <a:buClr>
                <a:srgbClr val="7DB900"/>
              </a:buClr>
              <a:buSzPct val="70000"/>
              <a:buNone/>
              <a:defRPr/>
            </a:pPr>
            <a:endParaRPr lang="fr-FR" sz="1800" b="1" dirty="0">
              <a:latin typeface="Calibri" panose="020F0502020204030204" pitchFamily="34" charset="0"/>
              <a:ea typeface="Calibri" panose="020F0502020204030204" pitchFamily="34" charset="0"/>
              <a:cs typeface="Calibri" panose="020F0502020204030204" pitchFamily="34" charset="0"/>
            </a:endParaRPr>
          </a:p>
          <a:p>
            <a:pPr lvl="1" algn="just" defTabSz="1019175">
              <a:spcBef>
                <a:spcPts val="600"/>
              </a:spcBef>
              <a:buClr>
                <a:srgbClr val="7DB900"/>
              </a:buClr>
              <a:buSzPct val="70000"/>
              <a:defRPr/>
            </a:pPr>
            <a:r>
              <a:rPr lang="fr-FR" sz="1400" b="1" dirty="0">
                <a:latin typeface="Calibri" panose="020F0502020204030204" pitchFamily="34" charset="0"/>
                <a:ea typeface="Calibri" panose="020F0502020204030204" pitchFamily="34" charset="0"/>
                <a:cs typeface="Calibri" panose="020F0502020204030204" pitchFamily="34" charset="0"/>
              </a:rPr>
              <a:t>1.1 Soutenir la réussite éducative et tendre vers l’égalité territoriale en matière d’éducation</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Lutter contre le décrochage scolaire et renforcer les moyens d’accompagnement à la scolarité</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Reconnaître la </a:t>
            </a:r>
            <a:r>
              <a:rPr lang="fr-FR" sz="1400" dirty="0" err="1">
                <a:latin typeface="Calibri" panose="020F0502020204030204" pitchFamily="34" charset="0"/>
                <a:ea typeface="Calibri" panose="020F0502020204030204" pitchFamily="34" charset="0"/>
                <a:cs typeface="Calibri" panose="020F0502020204030204" pitchFamily="34" charset="0"/>
              </a:rPr>
              <a:t>co-éducation</a:t>
            </a:r>
            <a:r>
              <a:rPr lang="fr-FR" sz="1400" dirty="0">
                <a:latin typeface="Calibri" panose="020F0502020204030204" pitchFamily="34" charset="0"/>
                <a:ea typeface="Calibri" panose="020F0502020204030204" pitchFamily="34" charset="0"/>
                <a:cs typeface="Calibri" panose="020F0502020204030204" pitchFamily="34" charset="0"/>
              </a:rPr>
              <a:t> / Encourager les actions de soutien à la parentalité et le travail avec les groupes de parents</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Développer les pratiques éducatives innovantes et sur-mesure </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Renforcer le lien éducation/santé pour mieux répondre aux besoins éducatifs des </a:t>
            </a:r>
            <a:r>
              <a:rPr lang="fr-FR" sz="1400" dirty="0" smtClean="0">
                <a:latin typeface="Calibri" panose="020F0502020204030204" pitchFamily="34" charset="0"/>
                <a:ea typeface="Calibri" panose="020F0502020204030204" pitchFamily="34" charset="0"/>
                <a:cs typeface="Calibri" panose="020F0502020204030204" pitchFamily="34" charset="0"/>
              </a:rPr>
              <a:t>élèves</a:t>
            </a:r>
            <a:endParaRPr lang="fr-FR" sz="1400" dirty="0">
              <a:latin typeface="Calibri" panose="020F0502020204030204" pitchFamily="34" charset="0"/>
              <a:ea typeface="Calibri" panose="020F0502020204030204" pitchFamily="34" charset="0"/>
              <a:cs typeface="Calibri" panose="020F0502020204030204" pitchFamily="34" charset="0"/>
            </a:endParaRPr>
          </a:p>
          <a:p>
            <a:pPr lvl="1" algn="just" defTabSz="1019175">
              <a:spcBef>
                <a:spcPts val="600"/>
              </a:spcBef>
              <a:buClr>
                <a:srgbClr val="7DB900"/>
              </a:buClr>
              <a:buSzPct val="70000"/>
              <a:defRPr/>
            </a:pPr>
            <a:endParaRPr lang="fr-FR" sz="1400" dirty="0">
              <a:latin typeface="Calibri" panose="020F0502020204030204" pitchFamily="34" charset="0"/>
              <a:ea typeface="Calibri" panose="020F0502020204030204" pitchFamily="34" charset="0"/>
              <a:cs typeface="Calibri" panose="020F0502020204030204" pitchFamily="34" charset="0"/>
            </a:endParaRPr>
          </a:p>
          <a:p>
            <a:pPr lvl="1" algn="just" defTabSz="1019175">
              <a:spcBef>
                <a:spcPts val="600"/>
              </a:spcBef>
              <a:buClr>
                <a:srgbClr val="7DB900"/>
              </a:buClr>
              <a:buSzPct val="70000"/>
              <a:defRPr/>
            </a:pPr>
            <a:r>
              <a:rPr lang="fr-FR" sz="1400" b="1" dirty="0">
                <a:latin typeface="Calibri" panose="020F0502020204030204" pitchFamily="34" charset="0"/>
                <a:ea typeface="Calibri" panose="020F0502020204030204" pitchFamily="34" charset="0"/>
                <a:cs typeface="Calibri" panose="020F0502020204030204" pitchFamily="34" charset="0"/>
              </a:rPr>
              <a:t>1.2 Favoriser l’accès à l’emploi et à une formation adaptée aux profils des habitants</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Adapter l’offre de formation à l’échelle du territoire et y favoriser l’accès, pour répondre aux besoins et aux aspirations des habitants</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Renforcer et qualifier les accompagnements personnalisés </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Lever les freins périphériques à l’emploi, notamment pour faciliter l’accès à l’emploi des publics fragiles</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Améliorer l’articulation entre l’ensemble des acteurs concernés par l’emploi</a:t>
            </a:r>
          </a:p>
          <a:p>
            <a:pPr lvl="2" algn="just" defTabSz="1019175">
              <a:spcBef>
                <a:spcPts val="600"/>
              </a:spcBef>
              <a:buClr>
                <a:srgbClr val="7DB900"/>
              </a:buClr>
              <a:buSzPct val="70000"/>
              <a:defRPr/>
            </a:pPr>
            <a:endParaRPr lang="fr-FR" sz="1400" dirty="0">
              <a:latin typeface="Calibri" panose="020F0502020204030204" pitchFamily="34" charset="0"/>
              <a:ea typeface="Calibri" panose="020F0502020204030204" pitchFamily="34" charset="0"/>
              <a:cs typeface="Calibri" panose="020F0502020204030204" pitchFamily="34" charset="0"/>
            </a:endParaRPr>
          </a:p>
          <a:p>
            <a:pPr lvl="1" algn="just" defTabSz="1019175">
              <a:spcBef>
                <a:spcPts val="600"/>
              </a:spcBef>
              <a:buClr>
                <a:srgbClr val="7DB900"/>
              </a:buClr>
              <a:buSzPct val="70000"/>
              <a:defRPr/>
            </a:pPr>
            <a:r>
              <a:rPr lang="fr-FR" sz="1400" b="1" dirty="0">
                <a:latin typeface="Calibri" panose="020F0502020204030204" pitchFamily="34" charset="0"/>
                <a:ea typeface="Calibri" panose="020F0502020204030204" pitchFamily="34" charset="0"/>
                <a:cs typeface="Calibri" panose="020F0502020204030204" pitchFamily="34" charset="0"/>
              </a:rPr>
              <a:t>1.3 Favoriser le développement économique des quartiers, au service des habitants</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Renforcer l’accompagnement à la création d’entreprises depuis l’émergence du projet jusqu’à sa création et sa consolidation</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Soutenir et accompagner les projets structurants de coopération économique dans les écosystèmes du territoire </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Favoriser l’implantation et le développement de commerces et de services de proximité répondant aux besoins des habitants</a:t>
            </a:r>
          </a:p>
          <a:p>
            <a:pPr lvl="0" algn="just" defTabSz="1019175">
              <a:spcBef>
                <a:spcPts val="600"/>
              </a:spcBef>
              <a:buClr>
                <a:srgbClr val="7DB900"/>
              </a:buClr>
              <a:buSzPct val="70000"/>
              <a:defRPr/>
            </a:pPr>
            <a:endParaRPr lang="fr-FR" sz="14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fr-FR" sz="1200" dirty="0">
              <a:solidFill>
                <a:srgbClr val="FF0000"/>
              </a:solidFill>
            </a:endParaRPr>
          </a:p>
          <a:p>
            <a:endParaRPr lang="fr-FR" sz="1200" dirty="0">
              <a:solidFill>
                <a:srgbClr val="FF0000"/>
              </a:solidFill>
            </a:endParaRPr>
          </a:p>
        </p:txBody>
      </p:sp>
      <p:sp>
        <p:nvSpPr>
          <p:cNvPr id="6" name="Espace réservé du numéro de diapositive 5"/>
          <p:cNvSpPr>
            <a:spLocks noGrp="1"/>
          </p:cNvSpPr>
          <p:nvPr>
            <p:ph type="sldNum" sz="quarter" idx="12"/>
          </p:nvPr>
        </p:nvSpPr>
        <p:spPr/>
        <p:txBody>
          <a:bodyPr/>
          <a:lstStyle/>
          <a:p>
            <a:pPr>
              <a:defRPr/>
            </a:pPr>
            <a:fld id="{A74A6FA5-48E5-4036-97A6-27511596241F}" type="slidenum">
              <a:rPr lang="fr-FR" altLang="fr-FR" smtClean="0"/>
              <a:pPr>
                <a:defRPr/>
              </a:pPr>
              <a:t>10</a:t>
            </a:fld>
            <a:endParaRPr lang="fr-FR" altLang="fr-FR"/>
          </a:p>
        </p:txBody>
      </p:sp>
    </p:spTree>
    <p:extLst>
      <p:ext uri="{BB962C8B-B14F-4D97-AF65-F5344CB8AC3E}">
        <p14:creationId xmlns:p14="http://schemas.microsoft.com/office/powerpoint/2010/main" val="1503326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3400" y="336551"/>
            <a:ext cx="8134350" cy="6019800"/>
          </a:xfrm>
        </p:spPr>
        <p:txBody>
          <a:bodyPr>
            <a:noAutofit/>
          </a:bodyPr>
          <a:lstStyle/>
          <a:p>
            <a:pPr marL="0" lvl="0" indent="0" algn="ctr" defTabSz="1019175">
              <a:spcBef>
                <a:spcPts val="600"/>
              </a:spcBef>
              <a:buClr>
                <a:srgbClr val="7DB900"/>
              </a:buClr>
              <a:buSzPct val="70000"/>
              <a:buNone/>
              <a:defRPr/>
            </a:pPr>
            <a:r>
              <a:rPr lang="fr-FR" sz="1800" b="1" dirty="0" smtClean="0">
                <a:latin typeface="Calibri" panose="020F0502020204030204" pitchFamily="34" charset="0"/>
                <a:ea typeface="Calibri" panose="020F0502020204030204" pitchFamily="34" charset="0"/>
                <a:cs typeface="Calibri" panose="020F0502020204030204" pitchFamily="34" charset="0"/>
              </a:rPr>
              <a:t>Axe 2: Pour </a:t>
            </a:r>
            <a:r>
              <a:rPr lang="fr-FR" sz="1800" b="1" dirty="0">
                <a:latin typeface="Calibri" panose="020F0502020204030204" pitchFamily="34" charset="0"/>
                <a:ea typeface="Calibri" panose="020F0502020204030204" pitchFamily="34" charset="0"/>
                <a:cs typeface="Calibri" panose="020F0502020204030204" pitchFamily="34" charset="0"/>
              </a:rPr>
              <a:t>un cadre de vie sain, durable et </a:t>
            </a:r>
            <a:r>
              <a:rPr lang="fr-FR" sz="1800" b="1" dirty="0" smtClean="0">
                <a:latin typeface="Calibri" panose="020F0502020204030204" pitchFamily="34" charset="0"/>
                <a:ea typeface="Calibri" panose="020F0502020204030204" pitchFamily="34" charset="0"/>
                <a:cs typeface="Calibri" panose="020F0502020204030204" pitchFamily="34" charset="0"/>
              </a:rPr>
              <a:t>sûr</a:t>
            </a:r>
          </a:p>
          <a:p>
            <a:pPr marL="0" lvl="0" indent="0" algn="ctr" defTabSz="1019175">
              <a:spcBef>
                <a:spcPts val="600"/>
              </a:spcBef>
              <a:buClr>
                <a:srgbClr val="7DB900"/>
              </a:buClr>
              <a:buSzPct val="70000"/>
              <a:buNone/>
              <a:defRPr/>
            </a:pPr>
            <a:endParaRPr lang="fr-FR" sz="1800" b="1" dirty="0" smtClean="0">
              <a:latin typeface="Calibri" panose="020F0502020204030204" pitchFamily="34" charset="0"/>
              <a:ea typeface="Calibri" panose="020F0502020204030204" pitchFamily="34" charset="0"/>
              <a:cs typeface="Calibri" panose="020F0502020204030204" pitchFamily="34" charset="0"/>
            </a:endParaRPr>
          </a:p>
          <a:p>
            <a:pPr lvl="1" algn="just" defTabSz="1019175">
              <a:spcBef>
                <a:spcPts val="600"/>
              </a:spcBef>
              <a:buClr>
                <a:srgbClr val="7DB900"/>
              </a:buClr>
              <a:buSzPct val="70000"/>
              <a:defRPr/>
            </a:pPr>
            <a:r>
              <a:rPr lang="fr-FR" sz="1400" b="1" dirty="0">
                <a:latin typeface="Calibri" panose="020F0502020204030204" pitchFamily="34" charset="0"/>
                <a:ea typeface="Calibri" panose="020F0502020204030204" pitchFamily="34" charset="0"/>
                <a:cs typeface="Calibri" panose="020F0502020204030204" pitchFamily="34" charset="0"/>
              </a:rPr>
              <a:t>2.1 Permettre aux habitants d’avoir accès à un logement décent et à un cadre de vie de qualité</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Améliorer les conditions de vie et le confort dans les logements, favoriser l’accès au logement et accompagner les habitants dans leur parcours</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 Offrir aux habitants des espaces publics de qualité en renforçant la GUSP, pour améliorer l’accès aux services, aux équipements et aux animations de proximité </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Favoriser le lien social dans l’espace public, notamment par l’accès à la nature et à la Culture, et en renforçant l’autonomie des dynamiques collectives</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Soutenir les projets et initiatives citoyennes, associatives ou privées en faveur de la transition </a:t>
            </a:r>
            <a:r>
              <a:rPr lang="fr-FR" sz="1400" dirty="0" smtClean="0">
                <a:latin typeface="Calibri" panose="020F0502020204030204" pitchFamily="34" charset="0"/>
                <a:ea typeface="Calibri" panose="020F0502020204030204" pitchFamily="34" charset="0"/>
                <a:cs typeface="Calibri" panose="020F0502020204030204" pitchFamily="34" charset="0"/>
              </a:rPr>
              <a:t>écologique</a:t>
            </a:r>
          </a:p>
          <a:p>
            <a:pPr lvl="2" algn="just" defTabSz="1019175">
              <a:spcBef>
                <a:spcPts val="600"/>
              </a:spcBef>
              <a:buClr>
                <a:srgbClr val="7DB900"/>
              </a:buClr>
              <a:buSzPct val="70000"/>
              <a:defRPr/>
            </a:pPr>
            <a:endParaRPr lang="fr-FR" sz="1400" dirty="0">
              <a:latin typeface="Calibri" panose="020F0502020204030204" pitchFamily="34" charset="0"/>
              <a:ea typeface="Calibri" panose="020F0502020204030204" pitchFamily="34" charset="0"/>
              <a:cs typeface="Calibri" panose="020F0502020204030204" pitchFamily="34" charset="0"/>
            </a:endParaRPr>
          </a:p>
          <a:p>
            <a:pPr lvl="1" algn="just" defTabSz="1019175">
              <a:spcBef>
                <a:spcPts val="600"/>
              </a:spcBef>
              <a:buClr>
                <a:srgbClr val="7DB900"/>
              </a:buClr>
              <a:buSzPct val="70000"/>
              <a:defRPr/>
            </a:pPr>
            <a:r>
              <a:rPr lang="fr-FR" sz="1400" b="1" dirty="0">
                <a:latin typeface="Calibri" panose="020F0502020204030204" pitchFamily="34" charset="0"/>
                <a:ea typeface="Calibri" panose="020F0502020204030204" pitchFamily="34" charset="0"/>
                <a:cs typeface="Calibri" panose="020F0502020204030204" pitchFamily="34" charset="0"/>
              </a:rPr>
              <a:t>2.2 Accompagner et accélérer la transition écologique des quartiers</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Investir en faveur de la transition écologique et de la résilience des quartiers face aux enjeux environnementaux et développer la place de la nature en ville pour garantir aux habitants des quartiers l’accès à des espaces verts de proximité et lutter contre les îlots de chaleur. </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Accompagner les habitants dans l’évolution des modes de vie</a:t>
            </a:r>
          </a:p>
          <a:p>
            <a:pPr lvl="2" algn="just" defTabSz="1019175">
              <a:spcBef>
                <a:spcPts val="600"/>
              </a:spcBef>
              <a:buClr>
                <a:srgbClr val="7DB900"/>
              </a:buClr>
              <a:buSzPct val="70000"/>
              <a:defRPr/>
            </a:pPr>
            <a:endParaRPr lang="fr-FR" sz="1400" dirty="0">
              <a:latin typeface="Calibri" panose="020F0502020204030204" pitchFamily="34" charset="0"/>
              <a:ea typeface="Calibri" panose="020F0502020204030204" pitchFamily="34" charset="0"/>
              <a:cs typeface="Calibri" panose="020F0502020204030204" pitchFamily="34" charset="0"/>
            </a:endParaRPr>
          </a:p>
          <a:p>
            <a:pPr lvl="1" algn="just" defTabSz="1019175">
              <a:spcBef>
                <a:spcPts val="600"/>
              </a:spcBef>
              <a:buClr>
                <a:srgbClr val="7DB900"/>
              </a:buClr>
              <a:buSzPct val="70000"/>
              <a:defRPr/>
            </a:pPr>
            <a:r>
              <a:rPr lang="fr-FR" sz="1400" b="1" dirty="0">
                <a:latin typeface="Calibri" panose="020F0502020204030204" pitchFamily="34" charset="0"/>
                <a:ea typeface="Calibri" panose="020F0502020204030204" pitchFamily="34" charset="0"/>
                <a:cs typeface="Calibri" panose="020F0502020204030204" pitchFamily="34" charset="0"/>
              </a:rPr>
              <a:t>2.3 Renforcer la prévention et la lutte contre la délinquance</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Favoriser la tranquillité publique et la (ré)appropriation des espaces publics, notamment par une meilleure coordination des collectivités </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Poursuivre et renforcer la lutte contre les violences intrafamiliales</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Renforcer les actions de médiation et les démarches d’aller-vers et favoriser les liens entre institutions et population, en particulier les jeunes </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Renforcer les politiques et les actions de prévention de la délinquance juvénile et lutter contre les phénomènes de rixe</a:t>
            </a:r>
          </a:p>
          <a:p>
            <a:pPr lvl="0" algn="just" defTabSz="1019175">
              <a:spcBef>
                <a:spcPts val="600"/>
              </a:spcBef>
              <a:buClr>
                <a:srgbClr val="7DB900"/>
              </a:buClr>
              <a:buSzPct val="70000"/>
              <a:defRPr/>
            </a:pPr>
            <a:endParaRPr lang="fr-FR" sz="1400" dirty="0">
              <a:solidFill>
                <a:srgbClr val="082C65"/>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fr-FR" sz="1400" dirty="0">
              <a:solidFill>
                <a:srgbClr val="FF0000"/>
              </a:solidFill>
            </a:endParaRPr>
          </a:p>
          <a:p>
            <a:endParaRPr lang="fr-FR" sz="1400" dirty="0">
              <a:solidFill>
                <a:srgbClr val="FF0000"/>
              </a:solidFill>
            </a:endParaRPr>
          </a:p>
        </p:txBody>
      </p:sp>
      <p:sp>
        <p:nvSpPr>
          <p:cNvPr id="6" name="Espace réservé du numéro de diapositive 5"/>
          <p:cNvSpPr>
            <a:spLocks noGrp="1"/>
          </p:cNvSpPr>
          <p:nvPr>
            <p:ph type="sldNum" sz="quarter" idx="12"/>
          </p:nvPr>
        </p:nvSpPr>
        <p:spPr>
          <a:xfrm>
            <a:off x="6477000" y="6477609"/>
            <a:ext cx="2057400" cy="365125"/>
          </a:xfrm>
        </p:spPr>
        <p:txBody>
          <a:bodyPr/>
          <a:lstStyle/>
          <a:p>
            <a:pPr>
              <a:defRPr/>
            </a:pPr>
            <a:fld id="{A74A6FA5-48E5-4036-97A6-27511596241F}" type="slidenum">
              <a:rPr lang="fr-FR" altLang="fr-FR" smtClean="0"/>
              <a:pPr>
                <a:defRPr/>
              </a:pPr>
              <a:t>11</a:t>
            </a:fld>
            <a:endParaRPr lang="fr-FR" altLang="fr-FR" dirty="0"/>
          </a:p>
        </p:txBody>
      </p:sp>
    </p:spTree>
    <p:extLst>
      <p:ext uri="{BB962C8B-B14F-4D97-AF65-F5344CB8AC3E}">
        <p14:creationId xmlns:p14="http://schemas.microsoft.com/office/powerpoint/2010/main" val="1758406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3400" y="336551"/>
            <a:ext cx="8134350" cy="6019800"/>
          </a:xfrm>
        </p:spPr>
        <p:txBody>
          <a:bodyPr>
            <a:noAutofit/>
          </a:bodyPr>
          <a:lstStyle/>
          <a:p>
            <a:pPr marL="0" lvl="0" indent="0" algn="ctr" defTabSz="1019175">
              <a:spcBef>
                <a:spcPts val="600"/>
              </a:spcBef>
              <a:buClr>
                <a:srgbClr val="7DB900"/>
              </a:buClr>
              <a:buSzPct val="70000"/>
              <a:buNone/>
              <a:defRPr/>
            </a:pPr>
            <a:r>
              <a:rPr lang="fr-FR" sz="1800" b="1" dirty="0" smtClean="0">
                <a:latin typeface="Calibri" panose="020F0502020204030204" pitchFamily="34" charset="0"/>
                <a:ea typeface="Calibri" panose="020F0502020204030204" pitchFamily="34" charset="0"/>
                <a:cs typeface="Calibri" panose="020F0502020204030204" pitchFamily="34" charset="0"/>
              </a:rPr>
              <a:t>Axe 3: Pour </a:t>
            </a:r>
            <a:r>
              <a:rPr lang="fr-FR" sz="1800" b="1" dirty="0">
                <a:latin typeface="Calibri" panose="020F0502020204030204" pitchFamily="34" charset="0"/>
                <a:ea typeface="Calibri" panose="020F0502020204030204" pitchFamily="34" charset="0"/>
                <a:cs typeface="Calibri" panose="020F0502020204030204" pitchFamily="34" charset="0"/>
              </a:rPr>
              <a:t>l’égalité des chances et de l’accès aux </a:t>
            </a:r>
            <a:r>
              <a:rPr lang="fr-FR" sz="1800" b="1" dirty="0" smtClean="0">
                <a:latin typeface="Calibri" panose="020F0502020204030204" pitchFamily="34" charset="0"/>
                <a:ea typeface="Calibri" panose="020F0502020204030204" pitchFamily="34" charset="0"/>
                <a:cs typeface="Calibri" panose="020F0502020204030204" pitchFamily="34" charset="0"/>
              </a:rPr>
              <a:t>droits</a:t>
            </a:r>
          </a:p>
          <a:p>
            <a:pPr marL="0" lvl="0" indent="0" algn="ctr" defTabSz="1019175">
              <a:spcBef>
                <a:spcPts val="600"/>
              </a:spcBef>
              <a:buClr>
                <a:srgbClr val="7DB900"/>
              </a:buClr>
              <a:buSzPct val="70000"/>
              <a:buNone/>
              <a:defRPr/>
            </a:pPr>
            <a:endParaRPr lang="fr-FR" sz="1800" b="1" dirty="0">
              <a:latin typeface="Calibri" panose="020F0502020204030204" pitchFamily="34" charset="0"/>
              <a:ea typeface="Calibri" panose="020F0502020204030204" pitchFamily="34" charset="0"/>
              <a:cs typeface="Calibri" panose="020F0502020204030204" pitchFamily="34" charset="0"/>
            </a:endParaRPr>
          </a:p>
          <a:p>
            <a:pPr lvl="1" algn="just" defTabSz="1019175">
              <a:spcBef>
                <a:spcPts val="600"/>
              </a:spcBef>
              <a:buClr>
                <a:srgbClr val="7DB900"/>
              </a:buClr>
              <a:buSzPct val="70000"/>
              <a:defRPr/>
            </a:pPr>
            <a:r>
              <a:rPr lang="fr-FR" sz="1400" b="1" dirty="0">
                <a:latin typeface="Calibri" panose="020F0502020204030204" pitchFamily="34" charset="0"/>
                <a:ea typeface="Calibri" panose="020F0502020204030204" pitchFamily="34" charset="0"/>
                <a:cs typeface="Calibri" panose="020F0502020204030204" pitchFamily="34" charset="0"/>
              </a:rPr>
              <a:t>1.1 Garantir l’accès aux droits pour les habitants des quartiers</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Favoriser l’accès aux droits de tous les habitants</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Renforcer la visibilité de l’offre de services publics à travers la médiation, les démarches « d’aller vers » et une meilleure communication</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Lutter contre le non-recours renforcé par la dématérialisation des services publics </a:t>
            </a:r>
            <a:r>
              <a:rPr lang="fr-FR" sz="1400" dirty="0" smtClean="0">
                <a:latin typeface="Calibri" panose="020F0502020204030204" pitchFamily="34" charset="0"/>
                <a:ea typeface="Calibri" panose="020F0502020204030204" pitchFamily="34" charset="0"/>
                <a:cs typeface="Calibri" panose="020F0502020204030204" pitchFamily="34" charset="0"/>
              </a:rPr>
              <a:t>et monter </a:t>
            </a:r>
            <a:r>
              <a:rPr lang="fr-FR" sz="1400" dirty="0">
                <a:latin typeface="Calibri" panose="020F0502020204030204" pitchFamily="34" charset="0"/>
                <a:ea typeface="Calibri" panose="020F0502020204030204" pitchFamily="34" charset="0"/>
                <a:cs typeface="Calibri" panose="020F0502020204030204" pitchFamily="34" charset="0"/>
              </a:rPr>
              <a:t>en </a:t>
            </a:r>
            <a:r>
              <a:rPr lang="fr-FR" sz="1400" dirty="0" smtClean="0">
                <a:latin typeface="Calibri" panose="020F0502020204030204" pitchFamily="34" charset="0"/>
                <a:ea typeface="Calibri" panose="020F0502020204030204" pitchFamily="34" charset="0"/>
                <a:cs typeface="Calibri" panose="020F0502020204030204" pitchFamily="34" charset="0"/>
              </a:rPr>
              <a:t>compétences, travailler </a:t>
            </a:r>
            <a:r>
              <a:rPr lang="fr-FR" sz="1400" dirty="0">
                <a:latin typeface="Calibri" panose="020F0502020204030204" pitchFamily="34" charset="0"/>
                <a:ea typeface="Calibri" panose="020F0502020204030204" pitchFamily="34" charset="0"/>
                <a:cs typeface="Calibri" panose="020F0502020204030204" pitchFamily="34" charset="0"/>
              </a:rPr>
              <a:t>la question de l’équipement au numérique notamment avec davantage de projets de reconditionnement </a:t>
            </a:r>
            <a:r>
              <a:rPr lang="fr-FR" sz="1400" dirty="0" smtClean="0">
                <a:latin typeface="Calibri" panose="020F0502020204030204" pitchFamily="34" charset="0"/>
                <a:ea typeface="Calibri" panose="020F0502020204030204" pitchFamily="34" charset="0"/>
                <a:cs typeface="Calibri" panose="020F0502020204030204" pitchFamily="34" charset="0"/>
              </a:rPr>
              <a:t>informatique</a:t>
            </a:r>
          </a:p>
          <a:p>
            <a:pPr lvl="2" algn="just" defTabSz="1019175">
              <a:spcBef>
                <a:spcPts val="600"/>
              </a:spcBef>
              <a:buClr>
                <a:srgbClr val="7DB900"/>
              </a:buClr>
              <a:buSzPct val="70000"/>
              <a:defRPr/>
            </a:pPr>
            <a:r>
              <a:rPr lang="fr-FR" sz="1400" dirty="0" smtClean="0">
                <a:latin typeface="Calibri" panose="020F0502020204030204" pitchFamily="34" charset="0"/>
                <a:ea typeface="Calibri" panose="020F0502020204030204" pitchFamily="34" charset="0"/>
                <a:cs typeface="Calibri" panose="020F0502020204030204" pitchFamily="34" charset="0"/>
              </a:rPr>
              <a:t> </a:t>
            </a:r>
            <a:r>
              <a:rPr lang="fr-FR" sz="1400" dirty="0">
                <a:latin typeface="Calibri" panose="020F0502020204030204" pitchFamily="34" charset="0"/>
                <a:ea typeface="Calibri" panose="020F0502020204030204" pitchFamily="34" charset="0"/>
                <a:cs typeface="Calibri" panose="020F0502020204030204" pitchFamily="34" charset="0"/>
              </a:rPr>
              <a:t>Développement de l’accompagnement à l’apprentissage et à la maîtrise du français </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Assurer une coordination de l’aide alimentaire intégrant une alimentation </a:t>
            </a:r>
            <a:r>
              <a:rPr lang="fr-FR" sz="1400" dirty="0" smtClean="0">
                <a:latin typeface="Calibri" panose="020F0502020204030204" pitchFamily="34" charset="0"/>
                <a:ea typeface="Calibri" panose="020F0502020204030204" pitchFamily="34" charset="0"/>
                <a:cs typeface="Calibri" panose="020F0502020204030204" pitchFamily="34" charset="0"/>
              </a:rPr>
              <a:t>durable</a:t>
            </a:r>
          </a:p>
          <a:p>
            <a:pPr marL="914400" lvl="2" indent="0" algn="just" defTabSz="1019175">
              <a:spcBef>
                <a:spcPts val="600"/>
              </a:spcBef>
              <a:buClr>
                <a:srgbClr val="7DB900"/>
              </a:buClr>
              <a:buSzPct val="70000"/>
              <a:buNone/>
              <a:defRPr/>
            </a:pPr>
            <a:endParaRPr lang="fr-FR" sz="1400" dirty="0">
              <a:latin typeface="Calibri" panose="020F0502020204030204" pitchFamily="34" charset="0"/>
              <a:ea typeface="Calibri" panose="020F0502020204030204" pitchFamily="34" charset="0"/>
              <a:cs typeface="Calibri" panose="020F0502020204030204" pitchFamily="34" charset="0"/>
            </a:endParaRPr>
          </a:p>
          <a:p>
            <a:pPr lvl="1" algn="just" defTabSz="1019175">
              <a:spcBef>
                <a:spcPts val="600"/>
              </a:spcBef>
              <a:buClr>
                <a:srgbClr val="7DB900"/>
              </a:buClr>
              <a:buSzPct val="70000"/>
              <a:defRPr/>
            </a:pPr>
            <a:r>
              <a:rPr lang="fr-FR" sz="1400" b="1" dirty="0">
                <a:latin typeface="Calibri" panose="020F0502020204030204" pitchFamily="34" charset="0"/>
                <a:ea typeface="Calibri" panose="020F0502020204030204" pitchFamily="34" charset="0"/>
                <a:cs typeface="Calibri" panose="020F0502020204030204" pitchFamily="34" charset="0"/>
              </a:rPr>
              <a:t>1.2 Agir en faveur de l’égalité et contre les discriminations</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Mobiliser les ressources nécessaires pour assurer une lutte effective contre les discriminations </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Lutter contre les discriminations liées au handicap </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Développer l’accompagnement à la parentalité</a:t>
            </a:r>
          </a:p>
          <a:p>
            <a:pPr lvl="2" algn="just" defTabSz="1019175">
              <a:spcBef>
                <a:spcPts val="600"/>
              </a:spcBef>
              <a:buClr>
                <a:srgbClr val="7DB900"/>
              </a:buClr>
              <a:buSzPct val="70000"/>
              <a:defRPr/>
            </a:pPr>
            <a:endParaRPr lang="fr-FR" sz="1400" dirty="0">
              <a:latin typeface="Calibri" panose="020F0502020204030204" pitchFamily="34" charset="0"/>
              <a:ea typeface="Calibri" panose="020F0502020204030204" pitchFamily="34" charset="0"/>
              <a:cs typeface="Calibri" panose="020F0502020204030204" pitchFamily="34" charset="0"/>
            </a:endParaRPr>
          </a:p>
          <a:p>
            <a:pPr lvl="1" algn="just" defTabSz="1019175">
              <a:spcBef>
                <a:spcPts val="600"/>
              </a:spcBef>
              <a:buClr>
                <a:srgbClr val="7DB900"/>
              </a:buClr>
              <a:buSzPct val="70000"/>
              <a:defRPr/>
            </a:pPr>
            <a:r>
              <a:rPr lang="fr-FR" sz="1400" b="1" dirty="0">
                <a:latin typeface="Calibri" panose="020F0502020204030204" pitchFamily="34" charset="0"/>
                <a:ea typeface="Calibri" panose="020F0502020204030204" pitchFamily="34" charset="0"/>
                <a:cs typeface="Calibri" panose="020F0502020204030204" pitchFamily="34" charset="0"/>
              </a:rPr>
              <a:t>1.3 Améliorer le niveau de santé de la population</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Améliorer et renforcer l’accès aux droits de santé</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Renforcer la coordination entre acteurs de la santé</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Développer la prévention et la promotion des enjeux de santé</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Améliorer les conditions d’accompagnement des situations de santé mentale</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Renforcer la participation des </a:t>
            </a:r>
            <a:r>
              <a:rPr lang="fr-FR" sz="1400" dirty="0" smtClean="0">
                <a:latin typeface="Calibri" panose="020F0502020204030204" pitchFamily="34" charset="0"/>
                <a:ea typeface="Calibri" panose="020F0502020204030204" pitchFamily="34" charset="0"/>
                <a:cs typeface="Calibri" panose="020F0502020204030204" pitchFamily="34" charset="0"/>
              </a:rPr>
              <a:t>habitants</a:t>
            </a:r>
            <a:endParaRPr lang="fr-FR" sz="1000" dirty="0">
              <a:solidFill>
                <a:srgbClr val="FF0000"/>
              </a:solidFill>
            </a:endParaRPr>
          </a:p>
        </p:txBody>
      </p:sp>
      <p:sp>
        <p:nvSpPr>
          <p:cNvPr id="6" name="Espace réservé du numéro de diapositive 5"/>
          <p:cNvSpPr>
            <a:spLocks noGrp="1"/>
          </p:cNvSpPr>
          <p:nvPr>
            <p:ph type="sldNum" sz="quarter" idx="12"/>
          </p:nvPr>
        </p:nvSpPr>
        <p:spPr/>
        <p:txBody>
          <a:bodyPr/>
          <a:lstStyle/>
          <a:p>
            <a:pPr>
              <a:defRPr/>
            </a:pPr>
            <a:fld id="{A74A6FA5-48E5-4036-97A6-27511596241F}" type="slidenum">
              <a:rPr lang="fr-FR" altLang="fr-FR" smtClean="0"/>
              <a:pPr>
                <a:defRPr/>
              </a:pPr>
              <a:t>12</a:t>
            </a:fld>
            <a:endParaRPr lang="fr-FR" altLang="fr-FR"/>
          </a:p>
        </p:txBody>
      </p:sp>
    </p:spTree>
    <p:extLst>
      <p:ext uri="{BB962C8B-B14F-4D97-AF65-F5344CB8AC3E}">
        <p14:creationId xmlns:p14="http://schemas.microsoft.com/office/powerpoint/2010/main" val="51114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3400" y="336551"/>
            <a:ext cx="8134350" cy="6019800"/>
          </a:xfrm>
        </p:spPr>
        <p:txBody>
          <a:bodyPr>
            <a:noAutofit/>
          </a:bodyPr>
          <a:lstStyle/>
          <a:p>
            <a:pPr marL="0" lvl="0" indent="0" algn="ctr" defTabSz="1019175">
              <a:spcBef>
                <a:spcPts val="600"/>
              </a:spcBef>
              <a:buClr>
                <a:srgbClr val="7DB900"/>
              </a:buClr>
              <a:buSzPct val="70000"/>
              <a:buNone/>
              <a:defRPr/>
            </a:pPr>
            <a:r>
              <a:rPr lang="fr-FR" sz="1800" b="1" dirty="0" smtClean="0">
                <a:latin typeface="Calibri" panose="020F0502020204030204" pitchFamily="34" charset="0"/>
                <a:ea typeface="Calibri" panose="020F0502020204030204" pitchFamily="34" charset="0"/>
                <a:cs typeface="Calibri" panose="020F0502020204030204" pitchFamily="34" charset="0"/>
              </a:rPr>
              <a:t>Axe 3: Pour </a:t>
            </a:r>
            <a:r>
              <a:rPr lang="fr-FR" sz="1800" b="1" dirty="0">
                <a:latin typeface="Calibri" panose="020F0502020204030204" pitchFamily="34" charset="0"/>
                <a:ea typeface="Calibri" panose="020F0502020204030204" pitchFamily="34" charset="0"/>
                <a:cs typeface="Calibri" panose="020F0502020204030204" pitchFamily="34" charset="0"/>
              </a:rPr>
              <a:t>l’égalité des chances et de l’accès aux droits</a:t>
            </a:r>
          </a:p>
          <a:p>
            <a:pPr lvl="2" algn="just" defTabSz="1019175">
              <a:spcBef>
                <a:spcPts val="600"/>
              </a:spcBef>
              <a:buClr>
                <a:srgbClr val="7DB900"/>
              </a:buClr>
              <a:buSzPct val="70000"/>
              <a:defRPr/>
            </a:pPr>
            <a:endParaRPr lang="fr-FR" sz="1400" dirty="0">
              <a:latin typeface="Calibri" panose="020F0502020204030204" pitchFamily="34" charset="0"/>
              <a:ea typeface="Calibri" panose="020F0502020204030204" pitchFamily="34" charset="0"/>
              <a:cs typeface="Calibri" panose="020F0502020204030204" pitchFamily="34" charset="0"/>
            </a:endParaRPr>
          </a:p>
          <a:p>
            <a:pPr lvl="1" algn="just" defTabSz="1019175">
              <a:spcBef>
                <a:spcPts val="600"/>
              </a:spcBef>
              <a:buClr>
                <a:srgbClr val="7DB900"/>
              </a:buClr>
              <a:buSzPct val="70000"/>
              <a:defRPr/>
            </a:pPr>
            <a:r>
              <a:rPr lang="fr-FR" sz="1400" b="1" dirty="0">
                <a:latin typeface="Calibri" panose="020F0502020204030204" pitchFamily="34" charset="0"/>
                <a:ea typeface="Calibri" panose="020F0502020204030204" pitchFamily="34" charset="0"/>
                <a:cs typeface="Calibri" panose="020F0502020204030204" pitchFamily="34" charset="0"/>
              </a:rPr>
              <a:t>1.4 Renforcer le lien social et l’émancipation des individus</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Renforcer et structurer l’accompagnement à la vie associative pour pérenniser les projets </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Favoriser l’émancipation et l’autonomie des habitants et renforcer les formes d’engagement collectif </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Développer les pratiques culturelles, sportives et citoyennes</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Mobiliser la dotation politique de la ville et d’autres fonds pour le développement et la réhabilitation des équipements</a:t>
            </a:r>
          </a:p>
          <a:p>
            <a:pPr lvl="2" algn="just" defTabSz="1019175">
              <a:spcBef>
                <a:spcPts val="600"/>
              </a:spcBef>
              <a:buClr>
                <a:srgbClr val="7DB900"/>
              </a:buClr>
              <a:buSzPct val="70000"/>
              <a:defRPr/>
            </a:pPr>
            <a:r>
              <a:rPr lang="fr-FR" sz="1400" dirty="0">
                <a:latin typeface="Calibri" panose="020F0502020204030204" pitchFamily="34" charset="0"/>
                <a:ea typeface="Calibri" panose="020F0502020204030204" pitchFamily="34" charset="0"/>
                <a:cs typeface="Calibri" panose="020F0502020204030204" pitchFamily="34" charset="0"/>
              </a:rPr>
              <a:t>Soutenir les actions d’animation de proximité</a:t>
            </a:r>
          </a:p>
          <a:p>
            <a:pPr lvl="2" algn="just" defTabSz="1019175">
              <a:spcBef>
                <a:spcPts val="600"/>
              </a:spcBef>
              <a:buClr>
                <a:srgbClr val="7DB900"/>
              </a:buClr>
              <a:buSzPct val="70000"/>
              <a:defRPr/>
            </a:pPr>
            <a:endParaRPr lang="fr-FR" sz="1000" dirty="0">
              <a:solidFill>
                <a:srgbClr val="082C65"/>
              </a:solidFill>
              <a:latin typeface="Calibri" panose="020F0502020204030204" pitchFamily="34" charset="0"/>
              <a:ea typeface="Calibri" panose="020F0502020204030204" pitchFamily="34" charset="0"/>
              <a:cs typeface="Calibri" panose="020F0502020204030204" pitchFamily="34" charset="0"/>
            </a:endParaRPr>
          </a:p>
          <a:p>
            <a:pPr lvl="0" algn="just" defTabSz="1019175">
              <a:spcBef>
                <a:spcPts val="600"/>
              </a:spcBef>
              <a:buClr>
                <a:srgbClr val="7DB900"/>
              </a:buClr>
              <a:buSzPct val="70000"/>
              <a:defRPr/>
            </a:pPr>
            <a:endParaRPr lang="fr-FR" sz="1000" dirty="0">
              <a:solidFill>
                <a:srgbClr val="082C65"/>
              </a:solidFill>
              <a:latin typeface="Calibri" panose="020F0502020204030204" pitchFamily="34" charset="0"/>
              <a:ea typeface="Calibri" panose="020F0502020204030204" pitchFamily="34" charset="0"/>
              <a:cs typeface="Calibri" panose="020F0502020204030204" pitchFamily="34" charset="0"/>
            </a:endParaRPr>
          </a:p>
          <a:p>
            <a:pPr marL="171450" lvl="0" indent="-171450" algn="just" defTabSz="1019175">
              <a:spcBef>
                <a:spcPts val="600"/>
              </a:spcBef>
              <a:buClr>
                <a:srgbClr val="7DB900"/>
              </a:buClr>
              <a:buSzPct val="70000"/>
              <a:buFont typeface="Wingdings" panose="05000000000000000000" pitchFamily="2" charset="2"/>
              <a:buChar char="ü"/>
              <a:defRPr/>
            </a:pPr>
            <a:endParaRPr lang="fr-FR" sz="1000" dirty="0">
              <a:solidFill>
                <a:srgbClr val="082C65"/>
              </a:solidFill>
              <a:latin typeface="Calibri" panose="020F0502020204030204" pitchFamily="34" charset="0"/>
              <a:ea typeface="Calibri" panose="020F0502020204030204" pitchFamily="34" charset="0"/>
              <a:cs typeface="Calibri" panose="020F0502020204030204" pitchFamily="34" charset="0"/>
            </a:endParaRPr>
          </a:p>
          <a:p>
            <a:pPr marL="0" lvl="0" indent="0" algn="just" defTabSz="1019175">
              <a:spcBef>
                <a:spcPts val="600"/>
              </a:spcBef>
              <a:buClr>
                <a:srgbClr val="7DB900"/>
              </a:buClr>
              <a:buSzPct val="70000"/>
              <a:buNone/>
              <a:defRPr/>
            </a:pPr>
            <a:r>
              <a:rPr lang="fr-FR" sz="1000" b="1" dirty="0" smtClean="0">
                <a:solidFill>
                  <a:srgbClr val="082C65"/>
                </a:solidFill>
                <a:latin typeface="Calibri" panose="020F0502020204030204" pitchFamily="34" charset="0"/>
                <a:ea typeface="Calibri" panose="020F0502020204030204" pitchFamily="34" charset="0"/>
                <a:cs typeface="Calibri" panose="020F0502020204030204" pitchFamily="34" charset="0"/>
              </a:rPr>
              <a:t> </a:t>
            </a:r>
            <a:endParaRPr lang="fr-FR" sz="1000" dirty="0">
              <a:solidFill>
                <a:srgbClr val="FF0000"/>
              </a:solidFill>
            </a:endParaRPr>
          </a:p>
        </p:txBody>
      </p:sp>
      <p:sp>
        <p:nvSpPr>
          <p:cNvPr id="6" name="Espace réservé du numéro de diapositive 5"/>
          <p:cNvSpPr>
            <a:spLocks noGrp="1"/>
          </p:cNvSpPr>
          <p:nvPr>
            <p:ph type="sldNum" sz="quarter" idx="12"/>
          </p:nvPr>
        </p:nvSpPr>
        <p:spPr/>
        <p:txBody>
          <a:bodyPr/>
          <a:lstStyle/>
          <a:p>
            <a:pPr>
              <a:defRPr/>
            </a:pPr>
            <a:fld id="{A74A6FA5-48E5-4036-97A6-27511596241F}" type="slidenum">
              <a:rPr lang="fr-FR" altLang="fr-FR" smtClean="0"/>
              <a:pPr>
                <a:defRPr/>
              </a:pPr>
              <a:t>13</a:t>
            </a:fld>
            <a:endParaRPr lang="fr-FR" altLang="fr-FR"/>
          </a:p>
        </p:txBody>
      </p:sp>
    </p:spTree>
    <p:extLst>
      <p:ext uri="{BB962C8B-B14F-4D97-AF65-F5344CB8AC3E}">
        <p14:creationId xmlns:p14="http://schemas.microsoft.com/office/powerpoint/2010/main" val="4203888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chemin horizontal 3"/>
          <p:cNvSpPr/>
          <p:nvPr/>
        </p:nvSpPr>
        <p:spPr>
          <a:xfrm>
            <a:off x="838200" y="2133600"/>
            <a:ext cx="7543800" cy="1630044"/>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fr-FR" altLang="fr-FR" sz="4800" b="1" dirty="0" smtClean="0">
                <a:solidFill>
                  <a:srgbClr val="002060"/>
                </a:solidFill>
                <a:effectLst>
                  <a:outerShdw blurRad="38100" dist="38100" dir="2700000" algn="tl">
                    <a:srgbClr val="000000">
                      <a:alpha val="43137"/>
                    </a:srgbClr>
                  </a:outerShdw>
                </a:effectLst>
                <a:latin typeface="Calibri" panose="020F0502020204030204"/>
              </a:rPr>
              <a:t>Modalité d’un appel à projet</a:t>
            </a:r>
            <a:endParaRPr kumimoji="0" lang="fr-FR" sz="4800" b="0" i="0" u="none" strike="noStrike" kern="1200" cap="none" spc="0" normalizeH="0" baseline="0" noProof="0" dirty="0">
              <a:ln>
                <a:noFill/>
              </a:ln>
              <a:solidFill>
                <a:prstClr val="black"/>
              </a:solidFill>
              <a:effectLst/>
              <a:uLnTx/>
              <a:uFillTx/>
              <a:latin typeface="Calibri" panose="020F0502020204030204"/>
            </a:endParaRPr>
          </a:p>
        </p:txBody>
      </p:sp>
      <p:sp>
        <p:nvSpPr>
          <p:cNvPr id="6" name="Espace réservé du numéro de diapositive 5"/>
          <p:cNvSpPr>
            <a:spLocks noGrp="1"/>
          </p:cNvSpPr>
          <p:nvPr>
            <p:ph type="sldNum" sz="quarter" idx="12"/>
          </p:nvPr>
        </p:nvSpPr>
        <p:spPr/>
        <p:txBody>
          <a:bodyPr/>
          <a:lstStyle/>
          <a:p>
            <a:pPr>
              <a:defRPr/>
            </a:pPr>
            <a:fld id="{B07782C0-CEDF-45E7-9BA4-17532F07CA2D}" type="slidenum">
              <a:rPr lang="fr-FR" altLang="fr-FR" smtClean="0"/>
              <a:pPr>
                <a:defRPr/>
              </a:pPr>
              <a:t>14</a:t>
            </a:fld>
            <a:endParaRPr lang="fr-FR" altLang="fr-FR"/>
          </a:p>
        </p:txBody>
      </p:sp>
    </p:spTree>
    <p:extLst>
      <p:ext uri="{BB962C8B-B14F-4D97-AF65-F5344CB8AC3E}">
        <p14:creationId xmlns:p14="http://schemas.microsoft.com/office/powerpoint/2010/main" val="2198147095"/>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533400" y="806449"/>
            <a:ext cx="7886700" cy="1325563"/>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normAutofit fontScale="90000"/>
          </a:bodyPr>
          <a:lstStyle/>
          <a:p>
            <a:pPr algn="ctr"/>
            <a:r>
              <a:rPr lang="fr-FR" b="1" dirty="0" smtClean="0">
                <a:solidFill>
                  <a:srgbClr val="002060"/>
                </a:solidFill>
                <a:effectLst>
                  <a:outerShdw blurRad="38100" dist="38100" dir="2700000" algn="tl">
                    <a:srgbClr val="000000">
                      <a:alpha val="43137"/>
                    </a:srgbClr>
                  </a:outerShdw>
                </a:effectLst>
              </a:rPr>
              <a:t/>
            </a:r>
            <a:br>
              <a:rPr lang="fr-FR" b="1" dirty="0" smtClean="0">
                <a:solidFill>
                  <a:srgbClr val="002060"/>
                </a:solidFill>
                <a:effectLst>
                  <a:outerShdw blurRad="38100" dist="38100" dir="2700000" algn="tl">
                    <a:srgbClr val="000000">
                      <a:alpha val="43137"/>
                    </a:srgbClr>
                  </a:outerShdw>
                </a:effectLst>
              </a:rPr>
            </a:br>
            <a:r>
              <a:rPr lang="fr-FR" b="1" dirty="0" smtClean="0">
                <a:solidFill>
                  <a:srgbClr val="002060"/>
                </a:solidFill>
                <a:effectLst>
                  <a:outerShdw blurRad="38100" dist="38100" dir="2700000" algn="tl">
                    <a:srgbClr val="000000">
                      <a:alpha val="43137"/>
                    </a:srgbClr>
                  </a:outerShdw>
                </a:effectLst>
              </a:rPr>
              <a:t>Points d’attentions</a:t>
            </a:r>
            <a:br>
              <a:rPr lang="fr-FR" b="1" dirty="0" smtClean="0">
                <a:solidFill>
                  <a:srgbClr val="002060"/>
                </a:solidFill>
                <a:effectLst>
                  <a:outerShdw blurRad="38100" dist="38100" dir="2700000" algn="tl">
                    <a:srgbClr val="000000">
                      <a:alpha val="43137"/>
                    </a:srgbClr>
                  </a:outerShdw>
                </a:effectLst>
              </a:rPr>
            </a:br>
            <a:endParaRPr lang="fr-FR" b="1" dirty="0">
              <a:solidFill>
                <a:srgbClr val="002060"/>
              </a:solidFill>
              <a:effectLst>
                <a:outerShdw blurRad="38100" dist="38100" dir="2700000" algn="tl">
                  <a:srgbClr val="000000">
                    <a:alpha val="43137"/>
                  </a:srgbClr>
                </a:outerShdw>
              </a:effectLst>
            </a:endParaRPr>
          </a:p>
        </p:txBody>
      </p:sp>
      <p:sp>
        <p:nvSpPr>
          <p:cNvPr id="3" name="Espace réservé du contenu 2"/>
          <p:cNvSpPr>
            <a:spLocks noGrp="1"/>
          </p:cNvSpPr>
          <p:nvPr>
            <p:ph sz="half" idx="1"/>
          </p:nvPr>
        </p:nvSpPr>
        <p:spPr>
          <a:xfrm>
            <a:off x="685800" y="2438399"/>
            <a:ext cx="7924800" cy="4038601"/>
          </a:xfrm>
        </p:spPr>
        <p:txBody>
          <a:bodyPr>
            <a:normAutofit fontScale="40000" lnSpcReduction="20000"/>
          </a:bodyPr>
          <a:lstStyle/>
          <a:p>
            <a:pPr lvl="0" algn="just">
              <a:buFont typeface="Wingdings" panose="05000000000000000000" pitchFamily="2" charset="2"/>
              <a:buChar char="§"/>
            </a:pPr>
            <a:r>
              <a:rPr lang="fr-FR" sz="4300" dirty="0" smtClean="0"/>
              <a:t>Les demandes de subvention doivent être saisies sur la </a:t>
            </a:r>
            <a:r>
              <a:rPr lang="fr-FR" sz="4300" b="1" dirty="0" smtClean="0"/>
              <a:t>plateforme Dauphin</a:t>
            </a:r>
            <a:r>
              <a:rPr lang="fr-FR" sz="4300" dirty="0" smtClean="0"/>
              <a:t>. Une </a:t>
            </a:r>
            <a:r>
              <a:rPr lang="fr-FR" sz="4300" b="1" dirty="0" smtClean="0"/>
              <a:t>version brouillon </a:t>
            </a:r>
            <a:r>
              <a:rPr lang="fr-FR" sz="4300" dirty="0" smtClean="0"/>
              <a:t>doit être transmise en amont au service Politique de la ville qui vérifie la conformité du dossier</a:t>
            </a:r>
            <a:endParaRPr lang="fr-FR" sz="4300" dirty="0"/>
          </a:p>
          <a:p>
            <a:pPr lvl="0" algn="just">
              <a:buFont typeface="Wingdings" panose="05000000000000000000" pitchFamily="2" charset="2"/>
              <a:buChar char="§"/>
            </a:pPr>
            <a:r>
              <a:rPr lang="fr-FR" sz="4300" dirty="0" smtClean="0"/>
              <a:t> Les </a:t>
            </a:r>
            <a:r>
              <a:rPr lang="fr-FR" sz="4300" dirty="0"/>
              <a:t>dossiers </a:t>
            </a:r>
            <a:r>
              <a:rPr lang="fr-FR" sz="4300" dirty="0" smtClean="0"/>
              <a:t>déposés </a:t>
            </a:r>
            <a:r>
              <a:rPr lang="fr-FR" sz="4300" b="1" dirty="0"/>
              <a:t>hors délais </a:t>
            </a:r>
            <a:r>
              <a:rPr lang="fr-FR" sz="4300" b="1" dirty="0" smtClean="0"/>
              <a:t>et incomplet (sans bilans) </a:t>
            </a:r>
            <a:r>
              <a:rPr lang="fr-FR" sz="4300" dirty="0" smtClean="0"/>
              <a:t>ne </a:t>
            </a:r>
            <a:r>
              <a:rPr lang="fr-FR" sz="4300" dirty="0"/>
              <a:t>seront pas </a:t>
            </a:r>
            <a:r>
              <a:rPr lang="fr-FR" sz="4300" dirty="0" smtClean="0"/>
              <a:t>instruits </a:t>
            </a:r>
          </a:p>
          <a:p>
            <a:pPr lvl="0" algn="just">
              <a:buFont typeface="Wingdings" panose="05000000000000000000" pitchFamily="2" charset="2"/>
              <a:buChar char="§"/>
            </a:pPr>
            <a:r>
              <a:rPr lang="fr-FR" sz="4300" dirty="0" smtClean="0"/>
              <a:t>Les projets déposés sur dauphin doivent être conforme au pré-projet (</a:t>
            </a:r>
            <a:r>
              <a:rPr lang="fr-FR" sz="4300" dirty="0" err="1" smtClean="0"/>
              <a:t>cerfa</a:t>
            </a:r>
            <a:r>
              <a:rPr lang="fr-FR" sz="4300" dirty="0" smtClean="0"/>
              <a:t> brouillon) sous fin de non recevoir </a:t>
            </a:r>
          </a:p>
          <a:p>
            <a:pPr lvl="0" algn="just">
              <a:buFont typeface="Wingdings" panose="05000000000000000000" pitchFamily="2" charset="2"/>
              <a:buChar char="§"/>
            </a:pPr>
            <a:r>
              <a:rPr lang="fr-FR" sz="4300" dirty="0" smtClean="0"/>
              <a:t>Toute demande de renouvellement d’action doit être accompagnée d’un </a:t>
            </a:r>
            <a:r>
              <a:rPr lang="fr-FR" sz="4300" b="1" dirty="0" smtClean="0"/>
              <a:t>bilan intermédiaire</a:t>
            </a:r>
            <a:r>
              <a:rPr lang="fr-FR" sz="4300" dirty="0"/>
              <a:t> </a:t>
            </a:r>
            <a:r>
              <a:rPr lang="fr-FR" sz="4300" dirty="0" smtClean="0"/>
              <a:t>ou </a:t>
            </a:r>
            <a:r>
              <a:rPr lang="fr-FR" sz="4300" b="1" dirty="0" smtClean="0"/>
              <a:t>bilan définitif</a:t>
            </a:r>
            <a:r>
              <a:rPr lang="fr-FR" sz="4300" dirty="0" smtClean="0"/>
              <a:t> si le projet est réalisé </a:t>
            </a:r>
          </a:p>
          <a:p>
            <a:pPr algn="just">
              <a:buFont typeface="Wingdings" panose="05000000000000000000" pitchFamily="2" charset="2"/>
              <a:buChar char="§"/>
            </a:pPr>
            <a:r>
              <a:rPr lang="fr-FR" sz="4300" dirty="0"/>
              <a:t>Toute action financée par le contrat de ville doit faire l’objet d’un bilan. Celui-ci doit être </a:t>
            </a:r>
            <a:r>
              <a:rPr lang="fr-FR" sz="4300"/>
              <a:t>impérativement </a:t>
            </a:r>
            <a:r>
              <a:rPr lang="fr-FR" sz="4300" smtClean="0"/>
              <a:t>saisie </a:t>
            </a:r>
            <a:r>
              <a:rPr lang="fr-FR" sz="4300" dirty="0"/>
              <a:t>sur la plateforme Dauphin </a:t>
            </a:r>
            <a:endParaRPr lang="fr-FR" sz="4300" dirty="0" smtClean="0"/>
          </a:p>
          <a:p>
            <a:pPr algn="just">
              <a:buFont typeface="Wingdings" panose="05000000000000000000" pitchFamily="2" charset="2"/>
              <a:buChar char="§"/>
            </a:pPr>
            <a:r>
              <a:rPr lang="fr-FR" sz="4300" dirty="0" smtClean="0"/>
              <a:t>Le </a:t>
            </a:r>
            <a:r>
              <a:rPr lang="fr-FR" sz="4300" dirty="0"/>
              <a:t>PDF </a:t>
            </a:r>
            <a:r>
              <a:rPr lang="fr-FR" sz="4300" dirty="0" smtClean="0"/>
              <a:t>généré automatiquement suite à une saisie </a:t>
            </a:r>
            <a:r>
              <a:rPr lang="fr-FR" sz="4300" dirty="0"/>
              <a:t>sur Dauphin doit impérativement être adressé aux </a:t>
            </a:r>
            <a:r>
              <a:rPr lang="fr-FR" sz="4300" dirty="0" smtClean="0"/>
              <a:t>cheffes de projet ville </a:t>
            </a:r>
          </a:p>
          <a:p>
            <a:pPr algn="just">
              <a:buFont typeface="Wingdings" panose="05000000000000000000" pitchFamily="2" charset="2"/>
              <a:buChar char="§"/>
            </a:pPr>
            <a:r>
              <a:rPr lang="fr-FR" sz="4300" dirty="0" smtClean="0"/>
              <a:t>Toute </a:t>
            </a:r>
            <a:r>
              <a:rPr lang="fr-FR" sz="4300" b="1" dirty="0" smtClean="0"/>
              <a:t>demande de report</a:t>
            </a:r>
            <a:r>
              <a:rPr lang="fr-FR" sz="4300" dirty="0" smtClean="0"/>
              <a:t> de crédits ou d’annulation d’action doit être signalée par mail aux cheffes de projet et au délégué du préfet </a:t>
            </a:r>
            <a:r>
              <a:rPr lang="fr-FR" sz="4300" dirty="0"/>
              <a:t>avant </a:t>
            </a:r>
            <a:r>
              <a:rPr lang="fr-FR" sz="4300" dirty="0" smtClean="0"/>
              <a:t>d’être déposé sur dauphin</a:t>
            </a:r>
          </a:p>
          <a:p>
            <a:pPr marL="0" indent="0">
              <a:buNone/>
            </a:pPr>
            <a:endParaRPr lang="fr-FR" dirty="0"/>
          </a:p>
          <a:p>
            <a:endParaRPr lang="fr-FR" dirty="0"/>
          </a:p>
        </p:txBody>
      </p:sp>
      <p:sp>
        <p:nvSpPr>
          <p:cNvPr id="7" name="Espace réservé du numéro de diapositive 6"/>
          <p:cNvSpPr>
            <a:spLocks noGrp="1"/>
          </p:cNvSpPr>
          <p:nvPr>
            <p:ph type="sldNum" sz="quarter" idx="12"/>
          </p:nvPr>
        </p:nvSpPr>
        <p:spPr/>
        <p:txBody>
          <a:bodyPr/>
          <a:lstStyle/>
          <a:p>
            <a:pPr>
              <a:defRPr/>
            </a:pPr>
            <a:fld id="{37A7B60E-02A6-4F41-889B-FB835DB9FDDE}" type="slidenum">
              <a:rPr lang="fr-FR" altLang="fr-FR" smtClean="0"/>
              <a:pPr>
                <a:defRPr/>
              </a:pPr>
              <a:t>15</a:t>
            </a:fld>
            <a:endParaRPr lang="fr-FR" altLang="fr-FR"/>
          </a:p>
        </p:txBody>
      </p:sp>
    </p:spTree>
    <p:extLst>
      <p:ext uri="{BB962C8B-B14F-4D97-AF65-F5344CB8AC3E}">
        <p14:creationId xmlns:p14="http://schemas.microsoft.com/office/powerpoint/2010/main" val="4052338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304800" y="228600"/>
            <a:ext cx="8610600" cy="6400800"/>
          </a:xfrm>
        </p:spPr>
        <p:txBody>
          <a:bodyPr>
            <a:normAutofit/>
          </a:bodyPr>
          <a:lstStyle/>
          <a:p>
            <a:pPr lvl="0" algn="ctr"/>
            <a:endParaRPr lang="fr-FR" sz="3600" b="1" u="sng" dirty="0" smtClean="0"/>
          </a:p>
          <a:p>
            <a:pPr lvl="0" algn="ctr"/>
            <a:endParaRPr lang="fr-FR" sz="3600" b="1" u="sng" dirty="0"/>
          </a:p>
          <a:p>
            <a:endParaRPr lang="fr-FR" dirty="0"/>
          </a:p>
        </p:txBody>
      </p:sp>
      <p:sp>
        <p:nvSpPr>
          <p:cNvPr id="11" name="Rectangle 10"/>
          <p:cNvSpPr/>
          <p:nvPr/>
        </p:nvSpPr>
        <p:spPr>
          <a:xfrm>
            <a:off x="762000" y="1521206"/>
            <a:ext cx="8382000" cy="4849789"/>
          </a:xfrm>
          <a:prstGeom prst="rect">
            <a:avLst/>
          </a:prstGeom>
        </p:spPr>
        <p:txBody>
          <a:bodyPr wrap="square">
            <a:spAutoFit/>
          </a:bodyPr>
          <a:lstStyle/>
          <a:p>
            <a:pPr marL="449580">
              <a:lnSpc>
                <a:spcPct val="115000"/>
              </a:lnSpc>
              <a:spcAft>
                <a:spcPts val="600"/>
              </a:spcAft>
            </a:pPr>
            <a:endParaRPr lang="fr-FR" sz="1700" dirty="0" smtClean="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792480" indent="-342900">
              <a:lnSpc>
                <a:spcPct val="115000"/>
              </a:lnSpc>
              <a:spcAft>
                <a:spcPts val="600"/>
              </a:spcAft>
              <a:buFont typeface="+mj-lt"/>
              <a:buAutoNum type="arabicPeriod"/>
            </a:pPr>
            <a:r>
              <a:rPr lang="fr-FR" sz="1700" dirty="0" smtClean="0">
                <a:ea typeface="Times New Roman" panose="02020603050405020304" pitchFamily="18" charset="0"/>
                <a:cs typeface="Calibri" panose="020F0502020204030204" pitchFamily="34" charset="0"/>
              </a:rPr>
              <a:t>Du </a:t>
            </a:r>
            <a:r>
              <a:rPr lang="fr-FR" sz="1700" dirty="0">
                <a:ea typeface="Times New Roman" panose="02020603050405020304" pitchFamily="18" charset="0"/>
                <a:cs typeface="Calibri" panose="020F0502020204030204" pitchFamily="34" charset="0"/>
              </a:rPr>
              <a:t>1er octobre au 15 </a:t>
            </a:r>
            <a:r>
              <a:rPr lang="fr-FR" sz="1700" dirty="0" smtClean="0">
                <a:ea typeface="Times New Roman" panose="02020603050405020304" pitchFamily="18" charset="0"/>
                <a:cs typeface="Calibri" panose="020F0502020204030204" pitchFamily="34" charset="0"/>
              </a:rPr>
              <a:t>novembre, phase </a:t>
            </a:r>
            <a:r>
              <a:rPr lang="fr-FR" sz="1700" dirty="0" smtClean="0">
                <a:solidFill>
                  <a:schemeClr val="tx1"/>
                </a:solidFill>
                <a:ea typeface="Times New Roman" panose="02020603050405020304" pitchFamily="18" charset="0"/>
                <a:cs typeface="Calibri" panose="020F0502020204030204" pitchFamily="34" charset="0"/>
              </a:rPr>
              <a:t>préparatoire des dossiers (CERFA brouillon) </a:t>
            </a:r>
          </a:p>
          <a:p>
            <a:pPr marL="792480" indent="-342900">
              <a:lnSpc>
                <a:spcPct val="115000"/>
              </a:lnSpc>
              <a:spcAft>
                <a:spcPts val="600"/>
              </a:spcAft>
              <a:buFont typeface="+mj-lt"/>
              <a:buAutoNum type="arabicPeriod"/>
            </a:pPr>
            <a:r>
              <a:rPr lang="fr-FR" sz="1700" dirty="0" smtClean="0">
                <a:ea typeface="Times New Roman" panose="02020603050405020304" pitchFamily="18" charset="0"/>
                <a:cs typeface="Calibri" panose="020F0502020204030204" pitchFamily="34" charset="0"/>
              </a:rPr>
              <a:t>Du 18 </a:t>
            </a:r>
            <a:r>
              <a:rPr lang="fr-FR" sz="1700" dirty="0">
                <a:ea typeface="Times New Roman" panose="02020603050405020304" pitchFamily="18" charset="0"/>
                <a:cs typeface="Calibri" panose="020F0502020204030204" pitchFamily="34" charset="0"/>
              </a:rPr>
              <a:t>novembre au 06 </a:t>
            </a:r>
            <a:r>
              <a:rPr lang="fr-FR" sz="1700" dirty="0" smtClean="0">
                <a:ea typeface="Times New Roman" panose="02020603050405020304" pitchFamily="18" charset="0"/>
                <a:cs typeface="Calibri" panose="020F0502020204030204" pitchFamily="34" charset="0"/>
              </a:rPr>
              <a:t>décembre, </a:t>
            </a:r>
            <a:r>
              <a:rPr lang="fr-FR" sz="1700" dirty="0">
                <a:ea typeface="Times New Roman" panose="02020603050405020304" pitchFamily="18" charset="0"/>
                <a:cs typeface="Calibri" panose="020F0502020204030204" pitchFamily="34" charset="0"/>
              </a:rPr>
              <a:t>p</a:t>
            </a:r>
            <a:r>
              <a:rPr lang="fr-FR" sz="1700" dirty="0" smtClean="0">
                <a:ea typeface="Times New Roman" panose="02020603050405020304" pitchFamily="18" charset="0"/>
                <a:cs typeface="Calibri" panose="020F0502020204030204" pitchFamily="34" charset="0"/>
              </a:rPr>
              <a:t>ériode d’instruction des dossiers avant saisie sur </a:t>
            </a:r>
            <a:r>
              <a:rPr lang="fr-FR" sz="1700" dirty="0">
                <a:ea typeface="Times New Roman" panose="02020603050405020304" pitchFamily="18" charset="0"/>
                <a:cs typeface="Calibri" panose="020F0502020204030204" pitchFamily="34" charset="0"/>
              </a:rPr>
              <a:t>dauphin </a:t>
            </a:r>
            <a:endParaRPr lang="fr-FR" sz="1700" dirty="0" smtClean="0">
              <a:ea typeface="Times New Roman" panose="02020603050405020304" pitchFamily="18" charset="0"/>
              <a:cs typeface="Calibri" panose="020F0502020204030204" pitchFamily="34" charset="0"/>
            </a:endParaRPr>
          </a:p>
          <a:p>
            <a:pPr marL="792480" indent="-342900">
              <a:lnSpc>
                <a:spcPct val="115000"/>
              </a:lnSpc>
              <a:spcAft>
                <a:spcPts val="600"/>
              </a:spcAft>
              <a:buFont typeface="+mj-lt"/>
              <a:buAutoNum type="arabicPeriod"/>
            </a:pPr>
            <a:r>
              <a:rPr lang="fr-FR" sz="1700" dirty="0">
                <a:ea typeface="Times New Roman" panose="02020603050405020304" pitchFamily="18" charset="0"/>
                <a:cs typeface="Calibri" panose="020F0502020204030204" pitchFamily="34" charset="0"/>
              </a:rPr>
              <a:t>F</a:t>
            </a:r>
            <a:r>
              <a:rPr lang="fr-FR" sz="1700" dirty="0" smtClean="0">
                <a:ea typeface="Times New Roman" panose="02020603050405020304" pitchFamily="18" charset="0"/>
                <a:cs typeface="Calibri" panose="020F0502020204030204" pitchFamily="34" charset="0"/>
              </a:rPr>
              <a:t>in novembre-début </a:t>
            </a:r>
            <a:r>
              <a:rPr lang="fr-FR" sz="1700" dirty="0">
                <a:ea typeface="Times New Roman" panose="02020603050405020304" pitchFamily="18" charset="0"/>
                <a:cs typeface="Calibri" panose="020F0502020204030204" pitchFamily="34" charset="0"/>
              </a:rPr>
              <a:t>décembre, </a:t>
            </a:r>
            <a:r>
              <a:rPr lang="fr-FR" sz="1700" dirty="0" smtClean="0">
                <a:ea typeface="Times New Roman" panose="02020603050405020304" pitchFamily="18" charset="0"/>
                <a:cs typeface="Calibri" panose="020F0502020204030204" pitchFamily="34" charset="0"/>
              </a:rPr>
              <a:t>session </a:t>
            </a:r>
            <a:r>
              <a:rPr lang="fr-FR" sz="1700" dirty="0">
                <a:ea typeface="Times New Roman" panose="02020603050405020304" pitchFamily="18" charset="0"/>
                <a:cs typeface="Calibri" panose="020F0502020204030204" pitchFamily="34" charset="0"/>
              </a:rPr>
              <a:t>de formation Dauphin </a:t>
            </a:r>
            <a:endParaRPr lang="fr-FR" sz="1700" dirty="0" smtClean="0">
              <a:ea typeface="Times New Roman" panose="02020603050405020304" pitchFamily="18" charset="0"/>
              <a:cs typeface="Calibri" panose="020F0502020204030204" pitchFamily="34" charset="0"/>
            </a:endParaRPr>
          </a:p>
          <a:p>
            <a:pPr marL="792480" indent="-342900">
              <a:lnSpc>
                <a:spcPct val="115000"/>
              </a:lnSpc>
              <a:spcAft>
                <a:spcPts val="600"/>
              </a:spcAft>
              <a:buFont typeface="+mj-lt"/>
              <a:buAutoNum type="arabicPeriod"/>
            </a:pPr>
            <a:r>
              <a:rPr lang="fr-FR" sz="1700" dirty="0" smtClean="0">
                <a:ea typeface="Times New Roman" panose="02020603050405020304" pitchFamily="18" charset="0"/>
                <a:cs typeface="Calibri" panose="020F0502020204030204" pitchFamily="34" charset="0"/>
              </a:rPr>
              <a:t>Du </a:t>
            </a:r>
            <a:r>
              <a:rPr lang="fr-FR" sz="1700" dirty="0">
                <a:ea typeface="Times New Roman" panose="02020603050405020304" pitchFamily="18" charset="0"/>
                <a:cs typeface="Calibri" panose="020F0502020204030204" pitchFamily="34" charset="0"/>
              </a:rPr>
              <a:t>09 décembre au 27 </a:t>
            </a:r>
            <a:r>
              <a:rPr lang="fr-FR" sz="1700" dirty="0" smtClean="0">
                <a:ea typeface="Times New Roman" panose="02020603050405020304" pitchFamily="18" charset="0"/>
                <a:cs typeface="Calibri" panose="020F0502020204030204" pitchFamily="34" charset="0"/>
              </a:rPr>
              <a:t>décembre, dépôt sur dauphin</a:t>
            </a:r>
          </a:p>
          <a:p>
            <a:pPr marL="792480" indent="-342900">
              <a:lnSpc>
                <a:spcPct val="115000"/>
              </a:lnSpc>
              <a:spcAft>
                <a:spcPts val="600"/>
              </a:spcAft>
              <a:buFont typeface="+mj-lt"/>
              <a:buAutoNum type="arabicPeriod"/>
            </a:pPr>
            <a:r>
              <a:rPr lang="fr-FR" sz="1700" dirty="0">
                <a:ea typeface="Times New Roman" panose="02020603050405020304" pitchFamily="18" charset="0"/>
                <a:cs typeface="Calibri" panose="020F0502020204030204" pitchFamily="34" charset="0"/>
              </a:rPr>
              <a:t>S</a:t>
            </a:r>
            <a:r>
              <a:rPr lang="fr-FR" sz="1700" dirty="0" smtClean="0">
                <a:ea typeface="Times New Roman" panose="02020603050405020304" pitchFamily="18" charset="0"/>
                <a:cs typeface="Calibri" panose="020F0502020204030204" pitchFamily="34" charset="0"/>
              </a:rPr>
              <a:t>emaine </a:t>
            </a:r>
            <a:r>
              <a:rPr lang="fr-FR" sz="1700" dirty="0">
                <a:ea typeface="Times New Roman" panose="02020603050405020304" pitchFamily="18" charset="0"/>
                <a:cs typeface="Calibri" panose="020F0502020204030204" pitchFamily="34" charset="0"/>
              </a:rPr>
              <a:t>du 27 janvier </a:t>
            </a:r>
            <a:r>
              <a:rPr lang="fr-FR" sz="1700" dirty="0" smtClean="0">
                <a:ea typeface="Times New Roman" panose="02020603050405020304" pitchFamily="18" charset="0"/>
                <a:cs typeface="Calibri" panose="020F0502020204030204" pitchFamily="34" charset="0"/>
              </a:rPr>
              <a:t>2025, r</a:t>
            </a:r>
            <a:r>
              <a:rPr lang="fr-FR" sz="1700" dirty="0" smtClean="0">
                <a:solidFill>
                  <a:schemeClr val="tx1"/>
                </a:solidFill>
                <a:ea typeface="Times New Roman" panose="02020603050405020304" pitchFamily="18" charset="0"/>
                <a:cs typeface="Calibri" panose="020F0502020204030204" pitchFamily="34" charset="0"/>
              </a:rPr>
              <a:t>evue de nouveaux projets </a:t>
            </a:r>
          </a:p>
          <a:p>
            <a:pPr marL="792480" indent="-342900">
              <a:lnSpc>
                <a:spcPct val="115000"/>
              </a:lnSpc>
              <a:spcAft>
                <a:spcPts val="600"/>
              </a:spcAft>
              <a:buFont typeface="+mj-lt"/>
              <a:buAutoNum type="arabicPeriod"/>
            </a:pPr>
            <a:r>
              <a:rPr lang="fr-FR" sz="1700" dirty="0" smtClean="0">
                <a:ea typeface="Times New Roman" panose="02020603050405020304" pitchFamily="18" charset="0"/>
                <a:cs typeface="Calibri" panose="020F0502020204030204" pitchFamily="34" charset="0"/>
              </a:rPr>
              <a:t>Février, </a:t>
            </a:r>
            <a:r>
              <a:rPr lang="fr-FR" sz="1700" dirty="0" smtClean="0">
                <a:solidFill>
                  <a:prstClr val="black"/>
                </a:solidFill>
                <a:ea typeface="Times New Roman" panose="02020603050405020304" pitchFamily="18" charset="0"/>
                <a:cs typeface="Calibri" panose="020F0502020204030204" pitchFamily="34" charset="0"/>
              </a:rPr>
              <a:t>présentation aux autorité locales </a:t>
            </a:r>
          </a:p>
          <a:p>
            <a:pPr marL="792480" indent="-342900">
              <a:lnSpc>
                <a:spcPct val="115000"/>
              </a:lnSpc>
              <a:spcAft>
                <a:spcPts val="600"/>
              </a:spcAft>
              <a:buFont typeface="+mj-lt"/>
              <a:buAutoNum type="arabicPeriod"/>
            </a:pPr>
            <a:r>
              <a:rPr lang="fr-FR" sz="1700" dirty="0" smtClean="0">
                <a:solidFill>
                  <a:prstClr val="black"/>
                </a:solidFill>
                <a:ea typeface="Times New Roman" panose="02020603050405020304" pitchFamily="18" charset="0"/>
                <a:cs typeface="Calibri" panose="020F0502020204030204" pitchFamily="34" charset="0"/>
              </a:rPr>
              <a:t>Arbitrages financiers sur les projets multi-villes/intercommunaux (COTECH)</a:t>
            </a:r>
            <a:endParaRPr lang="fr-FR" sz="1700" dirty="0">
              <a:solidFill>
                <a:schemeClr val="tx1"/>
              </a:solidFill>
              <a:ea typeface="Times New Roman" panose="02020603050405020304" pitchFamily="18" charset="0"/>
              <a:cs typeface="Times New Roman" panose="02020603050405020304" pitchFamily="18" charset="0"/>
            </a:endParaRPr>
          </a:p>
          <a:p>
            <a:pPr marL="792480" indent="-342900">
              <a:lnSpc>
                <a:spcPct val="115000"/>
              </a:lnSpc>
              <a:spcAft>
                <a:spcPts val="600"/>
              </a:spcAft>
              <a:buFont typeface="+mj-lt"/>
              <a:buAutoNum type="arabicPeriod"/>
            </a:pPr>
            <a:r>
              <a:rPr lang="fr-FR" sz="1700" dirty="0" smtClean="0">
                <a:solidFill>
                  <a:schemeClr val="tx1"/>
                </a:solidFill>
                <a:ea typeface="Times New Roman" panose="02020603050405020304" pitchFamily="18" charset="0"/>
                <a:cs typeface="Calibri" panose="020F0502020204030204" pitchFamily="34" charset="0"/>
              </a:rPr>
              <a:t>Arbitrages financiers sur les projets Aubervilliers avec </a:t>
            </a:r>
            <a:r>
              <a:rPr lang="fr-FR" sz="1700" dirty="0">
                <a:solidFill>
                  <a:schemeClr val="tx1"/>
                </a:solidFill>
                <a:ea typeface="Times New Roman" panose="02020603050405020304" pitchFamily="18" charset="0"/>
                <a:cs typeface="Calibri" panose="020F0502020204030204" pitchFamily="34" charset="0"/>
              </a:rPr>
              <a:t>les services de </a:t>
            </a:r>
            <a:r>
              <a:rPr lang="fr-FR" sz="1700" dirty="0" smtClean="0">
                <a:solidFill>
                  <a:schemeClr val="tx1"/>
                </a:solidFill>
                <a:ea typeface="Times New Roman" panose="02020603050405020304" pitchFamily="18" charset="0"/>
                <a:cs typeface="Calibri" panose="020F0502020204030204" pitchFamily="34" charset="0"/>
              </a:rPr>
              <a:t>l’Etat (COTECH)</a:t>
            </a:r>
            <a:endParaRPr lang="fr-FR" sz="1700" dirty="0">
              <a:solidFill>
                <a:schemeClr val="tx1"/>
              </a:solidFill>
              <a:ea typeface="Times New Roman" panose="02020603050405020304" pitchFamily="18" charset="0"/>
              <a:cs typeface="Times New Roman" panose="02020603050405020304" pitchFamily="18" charset="0"/>
            </a:endParaRPr>
          </a:p>
          <a:p>
            <a:pPr marL="792480" indent="-342900">
              <a:lnSpc>
                <a:spcPct val="115000"/>
              </a:lnSpc>
              <a:spcAft>
                <a:spcPts val="600"/>
              </a:spcAft>
              <a:buFont typeface="+mj-lt"/>
              <a:buAutoNum type="arabicPeriod"/>
            </a:pPr>
            <a:r>
              <a:rPr lang="fr-FR" sz="1700" dirty="0" smtClean="0">
                <a:solidFill>
                  <a:schemeClr val="tx1"/>
                </a:solidFill>
                <a:ea typeface="Times New Roman" panose="02020603050405020304" pitchFamily="18" charset="0"/>
                <a:cs typeface="Calibri" panose="020F0502020204030204" pitchFamily="34" charset="0"/>
              </a:rPr>
              <a:t>Comité </a:t>
            </a:r>
            <a:r>
              <a:rPr lang="fr-FR" sz="1700" dirty="0">
                <a:solidFill>
                  <a:schemeClr val="tx1"/>
                </a:solidFill>
                <a:ea typeface="Times New Roman" panose="02020603050405020304" pitchFamily="18" charset="0"/>
                <a:cs typeface="Calibri" panose="020F0502020204030204" pitchFamily="34" charset="0"/>
              </a:rPr>
              <a:t>de pilotage à l’échelle de Plaine </a:t>
            </a:r>
            <a:r>
              <a:rPr lang="fr-FR" sz="1700" dirty="0" smtClean="0">
                <a:solidFill>
                  <a:schemeClr val="tx1"/>
                </a:solidFill>
                <a:ea typeface="Times New Roman" panose="02020603050405020304" pitchFamily="18" charset="0"/>
                <a:cs typeface="Calibri" panose="020F0502020204030204" pitchFamily="34" charset="0"/>
              </a:rPr>
              <a:t>Commune</a:t>
            </a:r>
            <a:endParaRPr lang="fr-FR" sz="1700" dirty="0">
              <a:solidFill>
                <a:schemeClr val="tx1"/>
              </a:solidFill>
              <a:ea typeface="Times New Roman" panose="02020603050405020304" pitchFamily="18" charset="0"/>
              <a:cs typeface="Times New Roman" panose="02020603050405020304" pitchFamily="18" charset="0"/>
            </a:endParaRPr>
          </a:p>
          <a:p>
            <a:pPr marL="792480" indent="-342900">
              <a:lnSpc>
                <a:spcPct val="115000"/>
              </a:lnSpc>
              <a:spcAft>
                <a:spcPts val="600"/>
              </a:spcAft>
              <a:buFont typeface="+mj-lt"/>
              <a:buAutoNum type="arabicPeriod"/>
            </a:pPr>
            <a:r>
              <a:rPr lang="fr-FR" sz="1700" dirty="0" smtClean="0">
                <a:solidFill>
                  <a:schemeClr val="tx1"/>
                </a:solidFill>
                <a:ea typeface="Times New Roman" panose="02020603050405020304" pitchFamily="18" charset="0"/>
                <a:cs typeface="Calibri" panose="020F0502020204030204" pitchFamily="34" charset="0"/>
              </a:rPr>
              <a:t>Délibération </a:t>
            </a:r>
            <a:r>
              <a:rPr lang="fr-FR" sz="1700" dirty="0">
                <a:solidFill>
                  <a:schemeClr val="tx1"/>
                </a:solidFill>
                <a:ea typeface="Times New Roman" panose="02020603050405020304" pitchFamily="18" charset="0"/>
                <a:cs typeface="Calibri" panose="020F0502020204030204" pitchFamily="34" charset="0"/>
              </a:rPr>
              <a:t>de validation de la programmation en c</a:t>
            </a:r>
            <a:r>
              <a:rPr lang="fr-FR" sz="1700" dirty="0" smtClean="0">
                <a:solidFill>
                  <a:schemeClr val="tx1"/>
                </a:solidFill>
                <a:ea typeface="Times New Roman" panose="02020603050405020304" pitchFamily="18" charset="0"/>
                <a:cs typeface="Calibri" panose="020F0502020204030204" pitchFamily="34" charset="0"/>
              </a:rPr>
              <a:t>onseil municipal</a:t>
            </a:r>
            <a:endParaRPr lang="fr-FR" sz="1700" dirty="0">
              <a:solidFill>
                <a:schemeClr val="tx1"/>
              </a:solidFill>
              <a:ea typeface="Times New Roman" panose="02020603050405020304" pitchFamily="18" charset="0"/>
              <a:cs typeface="Times New Roman" panose="02020603050405020304" pitchFamily="18" charset="0"/>
            </a:endParaRPr>
          </a:p>
          <a:p>
            <a:pPr marL="792480" indent="-342900">
              <a:lnSpc>
                <a:spcPct val="115000"/>
              </a:lnSpc>
              <a:spcAft>
                <a:spcPts val="600"/>
              </a:spcAft>
              <a:buFont typeface="+mj-lt"/>
              <a:buAutoNum type="arabicPeriod"/>
            </a:pPr>
            <a:r>
              <a:rPr lang="fr-FR" sz="1700" dirty="0" smtClean="0">
                <a:ea typeface="Times New Roman" panose="02020603050405020304" pitchFamily="18" charset="0"/>
                <a:cs typeface="Calibri" panose="020F0502020204030204" pitchFamily="34" charset="0"/>
              </a:rPr>
              <a:t>Engagement</a:t>
            </a:r>
            <a:r>
              <a:rPr lang="fr-FR" sz="1700" dirty="0" smtClean="0">
                <a:solidFill>
                  <a:schemeClr val="tx1"/>
                </a:solidFill>
                <a:ea typeface="Times New Roman" panose="02020603050405020304" pitchFamily="18" charset="0"/>
                <a:cs typeface="Calibri" panose="020F0502020204030204" pitchFamily="34" charset="0"/>
              </a:rPr>
              <a:t> des crédits par l’Etat</a:t>
            </a:r>
            <a:endParaRPr lang="fr-FR" sz="1700" dirty="0">
              <a:solidFill>
                <a:schemeClr val="tx1"/>
              </a:solidFill>
              <a:effectLst/>
              <a:ea typeface="Calibri" panose="020F0502020204030204" pitchFamily="34" charset="0"/>
              <a:cs typeface="Times New Roman" panose="02020603050405020304" pitchFamily="18" charset="0"/>
            </a:endParaRPr>
          </a:p>
        </p:txBody>
      </p:sp>
      <p:sp>
        <p:nvSpPr>
          <p:cNvPr id="8" name="Parchemin horizontal 7"/>
          <p:cNvSpPr/>
          <p:nvPr/>
        </p:nvSpPr>
        <p:spPr>
          <a:xfrm>
            <a:off x="952500" y="216990"/>
            <a:ext cx="7543800" cy="1630044"/>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r-FR" altLang="fr-FR" sz="2800" b="1" dirty="0" smtClean="0">
                <a:solidFill>
                  <a:srgbClr val="002060"/>
                </a:solidFill>
                <a:effectLst>
                  <a:outerShdw blurRad="38100" dist="38100" dir="2700000" algn="tl">
                    <a:srgbClr val="000000">
                      <a:alpha val="43137"/>
                    </a:srgbClr>
                  </a:outerShdw>
                </a:effectLst>
              </a:rPr>
              <a:t>Exemple d’un Calendrier d’un appel à projet</a:t>
            </a:r>
            <a:endParaRPr lang="fr-FR" sz="2800" dirty="0">
              <a:solidFill>
                <a:schemeClr val="tx2">
                  <a:lumMod val="50000"/>
                </a:schemeClr>
              </a:solidFill>
            </a:endParaRPr>
          </a:p>
        </p:txBody>
      </p:sp>
      <p:sp>
        <p:nvSpPr>
          <p:cNvPr id="6" name="Espace réservé du numéro de diapositive 5"/>
          <p:cNvSpPr>
            <a:spLocks noGrp="1"/>
          </p:cNvSpPr>
          <p:nvPr>
            <p:ph type="sldNum" sz="quarter" idx="12"/>
          </p:nvPr>
        </p:nvSpPr>
        <p:spPr/>
        <p:txBody>
          <a:bodyPr/>
          <a:lstStyle/>
          <a:p>
            <a:pPr>
              <a:defRPr/>
            </a:pPr>
            <a:fld id="{2E333FD5-D043-43B3-903B-3331966EE126}" type="slidenum">
              <a:rPr lang="fr-FR" altLang="fr-FR" smtClean="0"/>
              <a:pPr>
                <a:defRPr/>
              </a:pPr>
              <a:t>16</a:t>
            </a:fld>
            <a:endParaRPr lang="fr-FR" altLang="fr-FR"/>
          </a:p>
        </p:txBody>
      </p:sp>
    </p:spTree>
    <p:extLst>
      <p:ext uri="{BB962C8B-B14F-4D97-AF65-F5344CB8AC3E}">
        <p14:creationId xmlns:p14="http://schemas.microsoft.com/office/powerpoint/2010/main" val="735536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259079" y="1454448"/>
            <a:ext cx="4267200" cy="5327352"/>
          </a:xfrm>
        </p:spPr>
        <p:txBody>
          <a:bodyPr>
            <a:normAutofit fontScale="25000" lnSpcReduction="20000"/>
          </a:bodyPr>
          <a:lstStyle/>
          <a:p>
            <a:pPr marL="0" indent="0" algn="ctr">
              <a:buNone/>
            </a:pPr>
            <a:r>
              <a:rPr lang="fr-FR" sz="6400" b="1" i="1" u="sng" dirty="0" smtClean="0">
                <a:solidFill>
                  <a:srgbClr val="002060"/>
                </a:solidFill>
                <a:effectLst>
                  <a:outerShdw blurRad="38100" dist="38100" dir="2700000" algn="tl">
                    <a:srgbClr val="000000">
                      <a:alpha val="43137"/>
                    </a:srgbClr>
                  </a:outerShdw>
                </a:effectLst>
              </a:rPr>
              <a:t>ETAT</a:t>
            </a:r>
          </a:p>
          <a:p>
            <a:pPr marL="0" indent="0" algn="ctr">
              <a:buNone/>
            </a:pPr>
            <a:endParaRPr lang="fr-FR" dirty="0" smtClean="0"/>
          </a:p>
          <a:p>
            <a:pPr marL="365760" indent="-256032">
              <a:buClr>
                <a:srgbClr val="6BB1C9"/>
              </a:buClr>
              <a:buFont typeface="Wingdings" panose="05000000000000000000" pitchFamily="2" charset="2"/>
              <a:buChar char="q"/>
              <a:defRPr/>
            </a:pPr>
            <a:r>
              <a:rPr lang="fr-FR" sz="6400" b="1" dirty="0" smtClean="0">
                <a:solidFill>
                  <a:srgbClr val="002060"/>
                </a:solidFill>
                <a:effectLst>
                  <a:outerShdw blurRad="38100" dist="38100" dir="2700000" algn="tl">
                    <a:srgbClr val="000000">
                      <a:alpha val="43137"/>
                    </a:srgbClr>
                  </a:outerShdw>
                </a:effectLst>
                <a:ea typeface="Cambria" panose="02040503050406030204" pitchFamily="18" charset="0"/>
              </a:rPr>
              <a:t>Djamal KABACHE </a:t>
            </a:r>
          </a:p>
          <a:p>
            <a:pPr marL="109728" indent="0">
              <a:buClr>
                <a:srgbClr val="6BB1C9"/>
              </a:buClr>
              <a:buNone/>
              <a:defRPr/>
            </a:pPr>
            <a:r>
              <a:rPr lang="fr-FR" sz="6400" dirty="0" smtClean="0">
                <a:ea typeface="Cambria" panose="02040503050406030204" pitchFamily="18" charset="0"/>
              </a:rPr>
              <a:t>Délégué du préfet</a:t>
            </a:r>
          </a:p>
          <a:p>
            <a:pPr marL="109728" indent="0">
              <a:buClr>
                <a:srgbClr val="6BB1C9"/>
              </a:buClr>
              <a:buNone/>
              <a:defRPr/>
            </a:pPr>
            <a:r>
              <a:rPr lang="fr-FR" sz="6400" dirty="0" smtClean="0">
                <a:ea typeface="Cambria" panose="02040503050406030204" pitchFamily="18" charset="0"/>
                <a:hlinkClick r:id="rId2"/>
              </a:rPr>
              <a:t>djamal.kabache@seine-saint-denis.gouv.fr</a:t>
            </a:r>
            <a:r>
              <a:rPr lang="fr-FR" sz="6400" dirty="0" smtClean="0">
                <a:ea typeface="Cambria" panose="02040503050406030204" pitchFamily="18" charset="0"/>
              </a:rPr>
              <a:t> </a:t>
            </a:r>
          </a:p>
          <a:p>
            <a:pPr marL="109728" indent="0">
              <a:buClr>
                <a:srgbClr val="6BB1C9"/>
              </a:buClr>
              <a:buNone/>
              <a:defRPr/>
            </a:pPr>
            <a:r>
              <a:rPr lang="fr-FR" sz="6400" dirty="0" smtClean="0">
                <a:ea typeface="Cambria" panose="02040503050406030204" pitchFamily="18" charset="0"/>
              </a:rPr>
              <a:t>06 02 14 78 10</a:t>
            </a:r>
          </a:p>
          <a:p>
            <a:pPr marL="0" indent="0">
              <a:buClr>
                <a:srgbClr val="6BB1C9"/>
              </a:buClr>
              <a:buNone/>
              <a:defRPr/>
            </a:pPr>
            <a:endParaRPr lang="fr-FR" sz="6400" dirty="0">
              <a:ea typeface="Cambria" panose="02040503050406030204" pitchFamily="18" charset="0"/>
            </a:endParaRPr>
          </a:p>
          <a:p>
            <a:pPr>
              <a:buClr>
                <a:srgbClr val="6BB1C9"/>
              </a:buClr>
              <a:buFont typeface="Wingdings" panose="05000000000000000000" pitchFamily="2" charset="2"/>
              <a:buChar char="q"/>
              <a:defRPr/>
            </a:pPr>
            <a:r>
              <a:rPr lang="fr-FR" sz="6400" b="1" dirty="0" smtClean="0">
                <a:solidFill>
                  <a:srgbClr val="002060"/>
                </a:solidFill>
                <a:effectLst>
                  <a:outerShdw blurRad="38100" dist="38100" dir="2700000" algn="tl">
                    <a:srgbClr val="000000">
                      <a:alpha val="43137"/>
                    </a:srgbClr>
                  </a:outerShdw>
                </a:effectLst>
                <a:ea typeface="Cambria" panose="02040503050406030204" pitchFamily="18" charset="0"/>
              </a:rPr>
              <a:t>Sullivan </a:t>
            </a:r>
            <a:r>
              <a:rPr lang="fr-FR" sz="6400" b="1" dirty="0" err="1">
                <a:solidFill>
                  <a:srgbClr val="002060"/>
                </a:solidFill>
                <a:effectLst>
                  <a:outerShdw blurRad="38100" dist="38100" dir="2700000" algn="tl">
                    <a:srgbClr val="000000">
                      <a:alpha val="43137"/>
                    </a:srgbClr>
                  </a:outerShdw>
                </a:effectLst>
                <a:ea typeface="Cambria" panose="02040503050406030204" pitchFamily="18" charset="0"/>
              </a:rPr>
              <a:t>S</a:t>
            </a:r>
            <a:r>
              <a:rPr lang="fr-FR" sz="6400" b="1" dirty="0" err="1" smtClean="0">
                <a:solidFill>
                  <a:srgbClr val="002060"/>
                </a:solidFill>
                <a:effectLst>
                  <a:outerShdw blurRad="38100" dist="38100" dir="2700000" algn="tl">
                    <a:srgbClr val="000000">
                      <a:alpha val="43137"/>
                    </a:srgbClr>
                  </a:outerShdw>
                </a:effectLst>
                <a:ea typeface="Cambria" panose="02040503050406030204" pitchFamily="18" charset="0"/>
              </a:rPr>
              <a:t>orimoutou</a:t>
            </a:r>
            <a:endParaRPr lang="fr-FR" sz="6400" b="1" dirty="0" smtClean="0">
              <a:solidFill>
                <a:srgbClr val="002060"/>
              </a:solidFill>
              <a:effectLst>
                <a:outerShdw blurRad="38100" dist="38100" dir="2700000" algn="tl">
                  <a:srgbClr val="000000">
                    <a:alpha val="43137"/>
                  </a:srgbClr>
                </a:outerShdw>
              </a:effectLst>
              <a:ea typeface="Cambria" panose="02040503050406030204" pitchFamily="18" charset="0"/>
            </a:endParaRPr>
          </a:p>
          <a:p>
            <a:pPr marL="0" indent="0">
              <a:buClr>
                <a:srgbClr val="6BB1C9"/>
              </a:buClr>
              <a:buNone/>
              <a:defRPr/>
            </a:pPr>
            <a:r>
              <a:rPr lang="fr-FR" sz="6400" dirty="0" smtClean="0">
                <a:ea typeface="Cambria" panose="02040503050406030204" pitchFamily="18" charset="0"/>
              </a:rPr>
              <a:t>Référent administratif</a:t>
            </a:r>
          </a:p>
          <a:p>
            <a:pPr marL="0" indent="0">
              <a:buClr>
                <a:srgbClr val="6BB1C9"/>
              </a:buClr>
              <a:buNone/>
              <a:defRPr/>
            </a:pPr>
            <a:r>
              <a:rPr lang="fr-FR" sz="6400" dirty="0" smtClean="0">
                <a:ea typeface="Cambria" panose="02040503050406030204" pitchFamily="18" charset="0"/>
                <a:hlinkClick r:id="rId3"/>
              </a:rPr>
              <a:t>Sullivan.sorimoutou@seine-saint-denis.gouv.fr</a:t>
            </a:r>
            <a:endParaRPr lang="fr-FR" sz="6400" dirty="0">
              <a:ea typeface="Cambria" panose="02040503050406030204" pitchFamily="18" charset="0"/>
            </a:endParaRPr>
          </a:p>
          <a:p>
            <a:pPr marL="0" indent="0">
              <a:buClr>
                <a:srgbClr val="6BB1C9"/>
              </a:buClr>
              <a:buNone/>
              <a:defRPr/>
            </a:pPr>
            <a:endParaRPr lang="fr-FR" sz="6400" dirty="0" smtClean="0">
              <a:ea typeface="Cambria" panose="02040503050406030204" pitchFamily="18" charset="0"/>
            </a:endParaRPr>
          </a:p>
          <a:p>
            <a:pPr marL="0" indent="0">
              <a:buClr>
                <a:srgbClr val="6BB1C9"/>
              </a:buClr>
              <a:buNone/>
              <a:defRPr/>
            </a:pPr>
            <a:r>
              <a:rPr lang="fr-FR" sz="6400" dirty="0">
                <a:solidFill>
                  <a:prstClr val="black"/>
                </a:solidFill>
                <a:ea typeface="Cambria" panose="02040503050406030204" pitchFamily="18" charset="0"/>
              </a:rPr>
              <a:t>Copie systématique à </a:t>
            </a:r>
            <a:r>
              <a:rPr lang="fr-FR" sz="6400" dirty="0" smtClean="0">
                <a:solidFill>
                  <a:prstClr val="black"/>
                </a:solidFill>
                <a:ea typeface="Cambria" panose="02040503050406030204" pitchFamily="18" charset="0"/>
              </a:rPr>
              <a:t>:</a:t>
            </a:r>
            <a:endParaRPr lang="fr-FR" sz="6400" dirty="0">
              <a:ea typeface="Cambria" panose="02040503050406030204" pitchFamily="18" charset="0"/>
            </a:endParaRPr>
          </a:p>
          <a:p>
            <a:pPr marL="0" indent="0">
              <a:buClr>
                <a:srgbClr val="6BB1C9"/>
              </a:buClr>
              <a:buNone/>
              <a:defRPr/>
            </a:pPr>
            <a:r>
              <a:rPr lang="fr-FR" sz="6400" dirty="0" smtClean="0">
                <a:solidFill>
                  <a:prstClr val="black"/>
                </a:solidFill>
                <a:ea typeface="Cambria" panose="02040503050406030204" pitchFamily="18" charset="0"/>
                <a:hlinkClick r:id="rId4"/>
              </a:rPr>
              <a:t>sp-saint-denis-polville@seine-saint-denis.gouv.fr</a:t>
            </a:r>
            <a:r>
              <a:rPr lang="fr-FR" sz="6400" dirty="0" smtClean="0">
                <a:solidFill>
                  <a:prstClr val="black"/>
                </a:solidFill>
                <a:ea typeface="Cambria" panose="02040503050406030204" pitchFamily="18" charset="0"/>
              </a:rPr>
              <a:t> </a:t>
            </a:r>
          </a:p>
          <a:p>
            <a:pPr marL="0" indent="0">
              <a:buClr>
                <a:srgbClr val="6BB1C9"/>
              </a:buClr>
              <a:buNone/>
              <a:defRPr/>
            </a:pPr>
            <a:endParaRPr lang="fr-FR" sz="6400" dirty="0" smtClean="0">
              <a:solidFill>
                <a:prstClr val="black"/>
              </a:solidFill>
              <a:ea typeface="Cambria" panose="02040503050406030204" pitchFamily="18" charset="0"/>
            </a:endParaRPr>
          </a:p>
          <a:p>
            <a:pPr>
              <a:buClr>
                <a:srgbClr val="6BB1C9"/>
              </a:buClr>
              <a:buFont typeface="Wingdings" panose="05000000000000000000" pitchFamily="2" charset="2"/>
              <a:buChar char="q"/>
              <a:defRPr/>
            </a:pPr>
            <a:r>
              <a:rPr lang="fr-FR" sz="6400" b="1" dirty="0" smtClean="0">
                <a:solidFill>
                  <a:srgbClr val="002060"/>
                </a:solidFill>
                <a:effectLst>
                  <a:outerShdw blurRad="38100" dist="38100" dir="2700000" algn="tl">
                    <a:srgbClr val="000000">
                      <a:alpha val="43137"/>
                    </a:srgbClr>
                  </a:outerShdw>
                </a:effectLst>
                <a:ea typeface="Cambria" panose="02040503050406030204" pitchFamily="18" charset="0"/>
              </a:rPr>
              <a:t>Cellule support Dauphin</a:t>
            </a:r>
          </a:p>
          <a:p>
            <a:pPr marL="0" indent="0">
              <a:buClr>
                <a:srgbClr val="6BB1C9"/>
              </a:buClr>
              <a:buNone/>
              <a:defRPr/>
            </a:pPr>
            <a:r>
              <a:rPr lang="fr-FR" sz="6400" dirty="0" smtClean="0">
                <a:ea typeface="Cambria" panose="02040503050406030204" pitchFamily="18" charset="0"/>
                <a:hlinkClick r:id="rId5"/>
              </a:rPr>
              <a:t>Support.p147@proservia.fr</a:t>
            </a:r>
            <a:endParaRPr lang="fr-FR" sz="6400" dirty="0" smtClean="0">
              <a:ea typeface="Cambria" panose="02040503050406030204" pitchFamily="18" charset="0"/>
            </a:endParaRPr>
          </a:p>
          <a:p>
            <a:pPr marL="0" indent="0">
              <a:buClr>
                <a:srgbClr val="6BB1C9"/>
              </a:buClr>
              <a:buNone/>
              <a:defRPr/>
            </a:pPr>
            <a:endParaRPr lang="fr-FR" sz="4800" dirty="0">
              <a:ea typeface="Cambria" panose="02040503050406030204" pitchFamily="18" charset="0"/>
            </a:endParaRPr>
          </a:p>
          <a:p>
            <a:pPr marL="0" indent="0" algn="ctr">
              <a:buNone/>
            </a:pPr>
            <a:endParaRPr lang="fr-FR" sz="4800" dirty="0"/>
          </a:p>
          <a:p>
            <a:pPr marL="0" indent="0" algn="ctr">
              <a:buNone/>
            </a:pPr>
            <a:r>
              <a:rPr lang="fr-FR" sz="4800" dirty="0" smtClean="0"/>
              <a:t> </a:t>
            </a:r>
          </a:p>
          <a:p>
            <a:pPr marL="0" indent="0" algn="ctr">
              <a:buNone/>
            </a:pPr>
            <a:endParaRPr lang="fr-FR" dirty="0"/>
          </a:p>
        </p:txBody>
      </p:sp>
      <p:sp>
        <p:nvSpPr>
          <p:cNvPr id="4" name="Espace réservé du contenu 3"/>
          <p:cNvSpPr>
            <a:spLocks noGrp="1"/>
          </p:cNvSpPr>
          <p:nvPr>
            <p:ph sz="half" idx="2"/>
          </p:nvPr>
        </p:nvSpPr>
        <p:spPr>
          <a:xfrm>
            <a:off x="4638981" y="1524000"/>
            <a:ext cx="4362450" cy="5029199"/>
          </a:xfrm>
        </p:spPr>
        <p:txBody>
          <a:bodyPr>
            <a:noAutofit/>
          </a:bodyPr>
          <a:lstStyle/>
          <a:p>
            <a:pPr marL="0" indent="0" algn="ctr">
              <a:buNone/>
            </a:pPr>
            <a:r>
              <a:rPr lang="fr-FR" sz="1700" b="1" i="1" u="sng" dirty="0" smtClean="0">
                <a:solidFill>
                  <a:srgbClr val="002060"/>
                </a:solidFill>
                <a:effectLst>
                  <a:outerShdw blurRad="38100" dist="38100" dir="2700000" algn="tl">
                    <a:srgbClr val="000000">
                      <a:alpha val="43137"/>
                    </a:srgbClr>
                  </a:outerShdw>
                </a:effectLst>
              </a:rPr>
              <a:t>VILLE</a:t>
            </a:r>
          </a:p>
          <a:p>
            <a:pPr marL="365760" indent="-256032">
              <a:buClr>
                <a:srgbClr val="6BB1C9"/>
              </a:buClr>
              <a:buFont typeface="Wingdings" pitchFamily="2" charset="2"/>
              <a:buChar char="q"/>
              <a:defRPr/>
            </a:pPr>
            <a:r>
              <a:rPr lang="fr-FR" sz="1600" b="1" dirty="0" smtClean="0">
                <a:solidFill>
                  <a:srgbClr val="002060"/>
                </a:solidFill>
                <a:effectLst>
                  <a:outerShdw blurRad="38100" dist="38100" dir="2700000" algn="tl">
                    <a:srgbClr val="000000">
                      <a:alpha val="43137"/>
                    </a:srgbClr>
                  </a:outerShdw>
                </a:effectLst>
                <a:ea typeface="Cambria" panose="02040503050406030204" pitchFamily="18" charset="0"/>
              </a:rPr>
              <a:t>Kadi </a:t>
            </a:r>
            <a:r>
              <a:rPr lang="fr-FR" sz="1600" b="1" dirty="0">
                <a:solidFill>
                  <a:srgbClr val="002060"/>
                </a:solidFill>
                <a:effectLst>
                  <a:outerShdw blurRad="38100" dist="38100" dir="2700000" algn="tl">
                    <a:srgbClr val="000000">
                      <a:alpha val="43137"/>
                    </a:srgbClr>
                  </a:outerShdw>
                </a:effectLst>
                <a:ea typeface="Cambria" panose="02040503050406030204" pitchFamily="18" charset="0"/>
              </a:rPr>
              <a:t>Kouassi</a:t>
            </a:r>
          </a:p>
          <a:p>
            <a:pPr marL="0" indent="0">
              <a:buClr>
                <a:srgbClr val="6BB1C9"/>
              </a:buClr>
              <a:buNone/>
              <a:defRPr/>
            </a:pPr>
            <a:r>
              <a:rPr lang="fr-FR" sz="1600" dirty="0">
                <a:ea typeface="Cambria" panose="02040503050406030204" pitchFamily="18" charset="0"/>
              </a:rPr>
              <a:t>Cheffe de projet Politique de la Ville</a:t>
            </a:r>
          </a:p>
          <a:p>
            <a:pPr marL="0" indent="0">
              <a:buClr>
                <a:srgbClr val="6BB1C9"/>
              </a:buClr>
              <a:buNone/>
              <a:defRPr/>
            </a:pPr>
            <a:r>
              <a:rPr lang="fr-FR" sz="1600" dirty="0">
                <a:ea typeface="Cambria" panose="02040503050406030204" pitchFamily="18" charset="0"/>
                <a:hlinkClick r:id="rId6"/>
              </a:rPr>
              <a:t>kadi.kouassi@mairie-aubervilliers.fr</a:t>
            </a:r>
            <a:r>
              <a:rPr lang="fr-FR" sz="1600" dirty="0">
                <a:ea typeface="Cambria" panose="02040503050406030204" pitchFamily="18" charset="0"/>
              </a:rPr>
              <a:t> </a:t>
            </a:r>
          </a:p>
          <a:p>
            <a:pPr marL="0" indent="0">
              <a:buClr>
                <a:srgbClr val="6BB1C9"/>
              </a:buClr>
              <a:buNone/>
              <a:defRPr/>
            </a:pPr>
            <a:r>
              <a:rPr lang="fr-FR" sz="1600" dirty="0">
                <a:ea typeface="Cambria" panose="02040503050406030204" pitchFamily="18" charset="0"/>
              </a:rPr>
              <a:t>01 48 39 52 </a:t>
            </a:r>
            <a:r>
              <a:rPr lang="fr-FR" sz="1600" dirty="0" smtClean="0">
                <a:ea typeface="Cambria" panose="02040503050406030204" pitchFamily="18" charset="0"/>
              </a:rPr>
              <a:t>00</a:t>
            </a:r>
          </a:p>
          <a:p>
            <a:pPr marL="0" indent="0">
              <a:buClr>
                <a:srgbClr val="6BB1C9"/>
              </a:buClr>
              <a:buNone/>
              <a:defRPr/>
            </a:pPr>
            <a:endParaRPr lang="fr-FR" sz="1600" dirty="0" smtClean="0">
              <a:ea typeface="Cambria" panose="02040503050406030204" pitchFamily="18" charset="0"/>
            </a:endParaRPr>
          </a:p>
          <a:p>
            <a:pPr marL="365760" indent="-256032">
              <a:buClr>
                <a:srgbClr val="6BB1C9"/>
              </a:buClr>
              <a:buFont typeface="Wingdings" panose="05000000000000000000" pitchFamily="2" charset="2"/>
              <a:buChar char="q"/>
              <a:defRPr/>
            </a:pPr>
            <a:r>
              <a:rPr lang="fr-FR" sz="1600" b="1" dirty="0" smtClean="0">
                <a:solidFill>
                  <a:srgbClr val="002060"/>
                </a:solidFill>
                <a:effectLst>
                  <a:outerShdw blurRad="38100" dist="38100" dir="2700000" algn="tl">
                    <a:srgbClr val="000000">
                      <a:alpha val="43137"/>
                    </a:srgbClr>
                  </a:outerShdw>
                </a:effectLst>
                <a:ea typeface="Cambria" panose="02040503050406030204" pitchFamily="18" charset="0"/>
              </a:rPr>
              <a:t>Géraldine </a:t>
            </a:r>
            <a:r>
              <a:rPr lang="fr-FR" sz="1600" b="1" dirty="0" err="1" smtClean="0">
                <a:solidFill>
                  <a:srgbClr val="002060"/>
                </a:solidFill>
                <a:effectLst>
                  <a:outerShdw blurRad="38100" dist="38100" dir="2700000" algn="tl">
                    <a:srgbClr val="000000">
                      <a:alpha val="43137"/>
                    </a:srgbClr>
                  </a:outerShdw>
                </a:effectLst>
                <a:ea typeface="Cambria" panose="02040503050406030204" pitchFamily="18" charset="0"/>
              </a:rPr>
              <a:t>Fauvel</a:t>
            </a:r>
            <a:endParaRPr lang="fr-FR" sz="1600" b="1" dirty="0" smtClean="0">
              <a:solidFill>
                <a:srgbClr val="002060"/>
              </a:solidFill>
              <a:effectLst>
                <a:outerShdw blurRad="38100" dist="38100" dir="2700000" algn="tl">
                  <a:srgbClr val="000000">
                    <a:alpha val="43137"/>
                  </a:srgbClr>
                </a:outerShdw>
              </a:effectLst>
              <a:ea typeface="Cambria" panose="02040503050406030204" pitchFamily="18" charset="0"/>
            </a:endParaRPr>
          </a:p>
          <a:p>
            <a:pPr marL="0" indent="0">
              <a:buClr>
                <a:srgbClr val="6BB1C9"/>
              </a:buClr>
              <a:buNone/>
              <a:defRPr/>
            </a:pPr>
            <a:r>
              <a:rPr lang="fr-FR" sz="1600" dirty="0" smtClean="0">
                <a:ea typeface="Cambria" panose="02040503050406030204" pitchFamily="18" charset="0"/>
              </a:rPr>
              <a:t>Cheffe </a:t>
            </a:r>
            <a:r>
              <a:rPr lang="fr-FR" sz="1600" dirty="0">
                <a:ea typeface="Cambria" panose="02040503050406030204" pitchFamily="18" charset="0"/>
              </a:rPr>
              <a:t>de projet Politique de la Ville </a:t>
            </a:r>
            <a:endParaRPr lang="fr-FR" sz="1600" dirty="0" smtClean="0">
              <a:ea typeface="Cambria" panose="02040503050406030204" pitchFamily="18" charset="0"/>
            </a:endParaRPr>
          </a:p>
          <a:p>
            <a:pPr marL="0" indent="0">
              <a:buClr>
                <a:srgbClr val="6BB1C9"/>
              </a:buClr>
              <a:buNone/>
              <a:defRPr/>
            </a:pPr>
            <a:r>
              <a:rPr lang="fr-FR" sz="1600" dirty="0" smtClean="0">
                <a:ea typeface="Cambria" panose="02040503050406030204" pitchFamily="18" charset="0"/>
                <a:hlinkClick r:id="rId7"/>
              </a:rPr>
              <a:t>geraldine.fauvel@mairie-aubervilliers.fr</a:t>
            </a:r>
            <a:endParaRPr lang="fr-FR" sz="1600" dirty="0" smtClean="0">
              <a:ea typeface="Cambria" panose="02040503050406030204" pitchFamily="18" charset="0"/>
            </a:endParaRPr>
          </a:p>
          <a:p>
            <a:pPr marL="0" indent="0">
              <a:buClr>
                <a:srgbClr val="6BB1C9"/>
              </a:buClr>
              <a:buNone/>
              <a:defRPr/>
            </a:pPr>
            <a:r>
              <a:rPr lang="fr-FR" sz="1600" dirty="0" smtClean="0">
                <a:ea typeface="Cambria" panose="02040503050406030204" pitchFamily="18" charset="0"/>
              </a:rPr>
              <a:t>01 </a:t>
            </a:r>
            <a:r>
              <a:rPr lang="fr-FR" sz="1600" dirty="0">
                <a:ea typeface="Cambria" panose="02040503050406030204" pitchFamily="18" charset="0"/>
              </a:rPr>
              <a:t>48 39 52 00 (</a:t>
            </a:r>
            <a:r>
              <a:rPr lang="fr-FR" sz="1600" dirty="0" smtClean="0">
                <a:ea typeface="Cambria" panose="02040503050406030204" pitchFamily="18" charset="0"/>
              </a:rPr>
              <a:t>poste:5425) - 06 24 </a:t>
            </a:r>
            <a:r>
              <a:rPr lang="fr-FR" sz="1600" dirty="0">
                <a:ea typeface="Cambria" panose="02040503050406030204" pitchFamily="18" charset="0"/>
              </a:rPr>
              <a:t>3</a:t>
            </a:r>
            <a:r>
              <a:rPr lang="fr-FR" sz="1600" dirty="0" smtClean="0">
                <a:ea typeface="Cambria" panose="02040503050406030204" pitchFamily="18" charset="0"/>
              </a:rPr>
              <a:t>6 49 63</a:t>
            </a:r>
          </a:p>
          <a:p>
            <a:pPr marL="0" indent="0">
              <a:buClr>
                <a:srgbClr val="6BB1C9"/>
              </a:buClr>
              <a:buNone/>
              <a:defRPr/>
            </a:pPr>
            <a:endParaRPr lang="fr-FR" sz="1600" dirty="0">
              <a:ea typeface="Cambria" panose="02040503050406030204" pitchFamily="18" charset="0"/>
            </a:endParaRPr>
          </a:p>
          <a:p>
            <a:pPr marL="0" indent="0">
              <a:buClr>
                <a:srgbClr val="6BB1C9"/>
              </a:buClr>
              <a:buNone/>
              <a:defRPr/>
            </a:pPr>
            <a:r>
              <a:rPr lang="fr-FR" sz="1600" dirty="0" smtClean="0">
                <a:ea typeface="Cambria" panose="02040503050406030204" pitchFamily="18" charset="0"/>
              </a:rPr>
              <a:t>Copie systématique à : </a:t>
            </a:r>
          </a:p>
          <a:p>
            <a:pPr marL="0" indent="0">
              <a:buClr>
                <a:srgbClr val="6BB1C9"/>
              </a:buClr>
              <a:buNone/>
              <a:defRPr/>
            </a:pPr>
            <a:r>
              <a:rPr lang="fr-FR" sz="1600" dirty="0" smtClean="0">
                <a:ea typeface="Cambria" panose="02040503050406030204" pitchFamily="18" charset="0"/>
                <a:hlinkClick r:id="rId8"/>
              </a:rPr>
              <a:t>direction.politiquedelaville@mairie-aubervilliers.fr</a:t>
            </a:r>
            <a:endParaRPr lang="fr-FR" sz="1600" dirty="0" smtClean="0">
              <a:ea typeface="Cambria" panose="02040503050406030204" pitchFamily="18" charset="0"/>
            </a:endParaRPr>
          </a:p>
          <a:p>
            <a:pPr marL="0" indent="0">
              <a:buClr>
                <a:srgbClr val="6BB1C9"/>
              </a:buClr>
              <a:buNone/>
              <a:defRPr/>
            </a:pPr>
            <a:endParaRPr lang="fr-FR" sz="1600" dirty="0">
              <a:ea typeface="Cambria" panose="02040503050406030204" pitchFamily="18" charset="0"/>
            </a:endParaRPr>
          </a:p>
        </p:txBody>
      </p:sp>
      <p:pic>
        <p:nvPicPr>
          <p:cNvPr id="6" name="Image 5"/>
          <p:cNvPicPr>
            <a:picLocks noChangeAspect="1"/>
          </p:cNvPicPr>
          <p:nvPr/>
        </p:nvPicPr>
        <p:blipFill>
          <a:blip r:embed="rId9"/>
          <a:stretch>
            <a:fillRect/>
          </a:stretch>
        </p:blipFill>
        <p:spPr>
          <a:xfrm>
            <a:off x="1974331" y="293160"/>
            <a:ext cx="5042937" cy="1088031"/>
          </a:xfrm>
          <a:prstGeom prst="rect">
            <a:avLst/>
          </a:prstGeom>
        </p:spPr>
      </p:pic>
      <p:sp>
        <p:nvSpPr>
          <p:cNvPr id="7" name="Titre 1"/>
          <p:cNvSpPr txBox="1">
            <a:spLocks/>
          </p:cNvSpPr>
          <p:nvPr/>
        </p:nvSpPr>
        <p:spPr>
          <a:xfrm>
            <a:off x="560438" y="326688"/>
            <a:ext cx="8229600" cy="1066800"/>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algn="ctr" fontAlgn="auto">
              <a:spcAft>
                <a:spcPts val="0"/>
              </a:spcAft>
              <a:defRPr/>
            </a:pPr>
            <a:r>
              <a:rPr lang="fr-FR" altLang="fr-FR" sz="3600" b="1" dirty="0" smtClean="0">
                <a:solidFill>
                  <a:srgbClr val="002060"/>
                </a:solidFill>
                <a:effectLst>
                  <a:outerShdw blurRad="38100" dist="38100" dir="2700000" algn="tl">
                    <a:srgbClr val="000000">
                      <a:alpha val="43137"/>
                    </a:srgbClr>
                  </a:outerShdw>
                </a:effectLst>
                <a:latin typeface="+mn-lt"/>
                <a:ea typeface="Cambria" panose="02040503050406030204" pitchFamily="18" charset="0"/>
              </a:rPr>
              <a:t>Contacts</a:t>
            </a:r>
          </a:p>
        </p:txBody>
      </p:sp>
      <p:sp>
        <p:nvSpPr>
          <p:cNvPr id="9" name="Espace réservé du numéro de diapositive 8"/>
          <p:cNvSpPr>
            <a:spLocks noGrp="1"/>
          </p:cNvSpPr>
          <p:nvPr>
            <p:ph type="sldNum" sz="quarter" idx="12"/>
          </p:nvPr>
        </p:nvSpPr>
        <p:spPr/>
        <p:txBody>
          <a:bodyPr/>
          <a:lstStyle/>
          <a:p>
            <a:pPr>
              <a:defRPr/>
            </a:pPr>
            <a:fld id="{37A7B60E-02A6-4F41-889B-FB835DB9FDDE}" type="slidenum">
              <a:rPr lang="fr-FR" altLang="fr-FR" smtClean="0"/>
              <a:pPr>
                <a:defRPr/>
              </a:pPr>
              <a:t>17</a:t>
            </a:fld>
            <a:endParaRPr lang="fr-FR" altLang="fr-FR"/>
          </a:p>
        </p:txBody>
      </p:sp>
    </p:spTree>
    <p:extLst>
      <p:ext uri="{BB962C8B-B14F-4D97-AF65-F5344CB8AC3E}">
        <p14:creationId xmlns:p14="http://schemas.microsoft.com/office/powerpoint/2010/main" val="280373482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archemin horizontal 6"/>
          <p:cNvSpPr/>
          <p:nvPr/>
        </p:nvSpPr>
        <p:spPr>
          <a:xfrm>
            <a:off x="1987832" y="228600"/>
            <a:ext cx="5486400" cy="1143000"/>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27650" name="Titre 1"/>
          <p:cNvSpPr>
            <a:spLocks noGrp="1"/>
          </p:cNvSpPr>
          <p:nvPr>
            <p:ph type="title"/>
          </p:nvPr>
        </p:nvSpPr>
        <p:spPr>
          <a:xfrm>
            <a:off x="616232" y="61452"/>
            <a:ext cx="8229600" cy="1066800"/>
          </a:xfrm>
        </p:spPr>
        <p:txBody>
          <a:bodyPr>
            <a:normAutofit fontScale="90000"/>
          </a:bodyPr>
          <a:lstStyle/>
          <a:p>
            <a:pPr algn="ctr" eaLnBrk="1" hangingPunct="1">
              <a:defRPr/>
            </a:pPr>
            <a:r>
              <a:rPr lang="fr-FR" altLang="fr-FR" sz="3600" b="1" dirty="0" smtClean="0">
                <a:solidFill>
                  <a:srgbClr val="002060"/>
                </a:solidFill>
                <a:effectLst>
                  <a:outerShdw blurRad="38100" dist="38100" dir="2700000" algn="tl">
                    <a:srgbClr val="000000">
                      <a:alpha val="43137"/>
                    </a:srgbClr>
                  </a:outerShdw>
                </a:effectLst>
                <a:latin typeface="+mn-lt"/>
                <a:ea typeface="Cambria" panose="02040503050406030204" pitchFamily="18" charset="0"/>
              </a:rPr>
              <a:t/>
            </a:r>
            <a:br>
              <a:rPr lang="fr-FR" altLang="fr-FR" sz="3600" b="1" dirty="0" smtClean="0">
                <a:solidFill>
                  <a:srgbClr val="002060"/>
                </a:solidFill>
                <a:effectLst>
                  <a:outerShdw blurRad="38100" dist="38100" dir="2700000" algn="tl">
                    <a:srgbClr val="000000">
                      <a:alpha val="43137"/>
                    </a:srgbClr>
                  </a:outerShdw>
                </a:effectLst>
                <a:latin typeface="+mn-lt"/>
                <a:ea typeface="Cambria" panose="02040503050406030204" pitchFamily="18" charset="0"/>
              </a:rPr>
            </a:br>
            <a:r>
              <a:rPr lang="fr-FR" altLang="fr-FR" sz="4000" b="1" dirty="0" smtClean="0">
                <a:solidFill>
                  <a:srgbClr val="002060"/>
                </a:solidFill>
                <a:effectLst>
                  <a:outerShdw blurRad="38100" dist="38100" dir="2700000" algn="tl">
                    <a:srgbClr val="000000">
                      <a:alpha val="43137"/>
                    </a:srgbClr>
                  </a:outerShdw>
                </a:effectLst>
                <a:latin typeface="+mn-lt"/>
                <a:ea typeface="Cambria" panose="02040503050406030204" pitchFamily="18" charset="0"/>
              </a:rPr>
              <a:t>Contacts</a:t>
            </a:r>
          </a:p>
        </p:txBody>
      </p:sp>
      <p:sp>
        <p:nvSpPr>
          <p:cNvPr id="3" name="Espace réservé du contenu 2"/>
          <p:cNvSpPr>
            <a:spLocks noGrp="1"/>
          </p:cNvSpPr>
          <p:nvPr>
            <p:ph idx="1"/>
          </p:nvPr>
        </p:nvSpPr>
        <p:spPr>
          <a:xfrm>
            <a:off x="491613" y="1128252"/>
            <a:ext cx="8478838" cy="6248400"/>
          </a:xfrm>
        </p:spPr>
        <p:txBody>
          <a:bodyPr>
            <a:noAutofit/>
          </a:bodyPr>
          <a:lstStyle/>
          <a:p>
            <a:pPr marL="0" indent="0" eaLnBrk="1" fontAlgn="auto" hangingPunct="1">
              <a:spcAft>
                <a:spcPts val="0"/>
              </a:spcAft>
              <a:buClr>
                <a:srgbClr val="6BB1C9"/>
              </a:buClr>
              <a:buNone/>
              <a:defRPr/>
            </a:pPr>
            <a:endParaRPr lang="fr-FR" sz="1400" dirty="0" smtClean="0">
              <a:latin typeface="Cambria" panose="02040503050406030204" pitchFamily="18" charset="0"/>
              <a:ea typeface="Cambria" panose="02040503050406030204" pitchFamily="18" charset="0"/>
            </a:endParaRPr>
          </a:p>
          <a:p>
            <a:pPr marL="342900" indent="-342900" eaLnBrk="1" fontAlgn="auto" hangingPunct="1">
              <a:spcAft>
                <a:spcPts val="0"/>
              </a:spcAft>
              <a:buClr>
                <a:srgbClr val="6BB1C9"/>
              </a:buClr>
              <a:buFont typeface="Wingdings" panose="05000000000000000000" pitchFamily="2" charset="2"/>
              <a:buChar char="q"/>
              <a:defRPr/>
            </a:pPr>
            <a:endParaRPr lang="fr-FR" sz="1400" dirty="0" smtClean="0">
              <a:latin typeface="Cambria" panose="02040503050406030204" pitchFamily="18" charset="0"/>
              <a:ea typeface="Cambria" panose="02040503050406030204" pitchFamily="18" charset="0"/>
            </a:endParaRPr>
          </a:p>
          <a:p>
            <a:pPr marL="0" indent="0" algn="ctr">
              <a:buClr>
                <a:srgbClr val="6BB1C9"/>
              </a:buClr>
              <a:buNone/>
              <a:defRPr/>
            </a:pPr>
            <a:r>
              <a:rPr lang="fr-FR" sz="1800" b="1" i="1" u="sng" dirty="0" smtClean="0">
                <a:solidFill>
                  <a:srgbClr val="002060"/>
                </a:solidFill>
                <a:effectLst>
                  <a:outerShdw blurRad="38100" dist="38100" dir="2700000" algn="tl">
                    <a:srgbClr val="000000">
                      <a:alpha val="43137"/>
                    </a:srgbClr>
                  </a:outerShdw>
                </a:effectLst>
                <a:ea typeface="Cambria" panose="02040503050406030204" pitchFamily="18" charset="0"/>
              </a:rPr>
              <a:t>PLAINE COMMUNE</a:t>
            </a:r>
          </a:p>
          <a:p>
            <a:pPr marL="342900" indent="-342900">
              <a:buClr>
                <a:srgbClr val="6BB1C9"/>
              </a:buClr>
              <a:buFont typeface="Wingdings" panose="05000000000000000000" pitchFamily="2" charset="2"/>
              <a:buChar char="q"/>
              <a:defRPr/>
            </a:pPr>
            <a:r>
              <a:rPr lang="fr-FR" sz="1800" b="1" dirty="0" smtClean="0">
                <a:solidFill>
                  <a:srgbClr val="002060"/>
                </a:solidFill>
                <a:effectLst>
                  <a:outerShdw blurRad="38100" dist="38100" dir="2700000" algn="tl">
                    <a:srgbClr val="000000">
                      <a:alpha val="43137"/>
                    </a:srgbClr>
                  </a:outerShdw>
                </a:effectLst>
                <a:ea typeface="Cambria" panose="02040503050406030204" pitchFamily="18" charset="0"/>
              </a:rPr>
              <a:t>Hélène </a:t>
            </a:r>
            <a:r>
              <a:rPr lang="fr-FR" sz="1800" b="1" dirty="0">
                <a:solidFill>
                  <a:srgbClr val="002060"/>
                </a:solidFill>
                <a:effectLst>
                  <a:outerShdw blurRad="38100" dist="38100" dir="2700000" algn="tl">
                    <a:srgbClr val="000000">
                      <a:alpha val="43137"/>
                    </a:srgbClr>
                  </a:outerShdw>
                </a:effectLst>
                <a:ea typeface="Cambria" panose="02040503050406030204" pitchFamily="18" charset="0"/>
              </a:rPr>
              <a:t>VALOGNES  </a:t>
            </a:r>
          </a:p>
          <a:p>
            <a:pPr marL="0" indent="0">
              <a:buClr>
                <a:srgbClr val="6BB1C9"/>
              </a:buClr>
              <a:buNone/>
              <a:defRPr/>
            </a:pPr>
            <a:r>
              <a:rPr lang="fr-FR" sz="1800" dirty="0">
                <a:ea typeface="Cambria" panose="02040503050406030204" pitchFamily="18" charset="0"/>
              </a:rPr>
              <a:t>Chargée de mission Politique de la </a:t>
            </a:r>
            <a:r>
              <a:rPr lang="fr-FR" sz="1800" dirty="0" smtClean="0">
                <a:ea typeface="Cambria" panose="02040503050406030204" pitchFamily="18" charset="0"/>
              </a:rPr>
              <a:t>Ville</a:t>
            </a:r>
            <a:endParaRPr lang="fr-FR" sz="1800" dirty="0">
              <a:ea typeface="Cambria" panose="02040503050406030204" pitchFamily="18" charset="0"/>
            </a:endParaRPr>
          </a:p>
          <a:p>
            <a:pPr marL="0" indent="0">
              <a:buClr>
                <a:srgbClr val="6BB1C9"/>
              </a:buClr>
              <a:buNone/>
              <a:defRPr/>
            </a:pPr>
            <a:r>
              <a:rPr lang="fr-FR" sz="1800" dirty="0" smtClean="0">
                <a:ea typeface="Cambria" panose="02040503050406030204" pitchFamily="18" charset="0"/>
                <a:hlinkClick r:id="rId2"/>
              </a:rPr>
              <a:t>hélène.valognes@plainecommune.fr</a:t>
            </a:r>
            <a:endParaRPr lang="fr-FR" sz="1800" dirty="0">
              <a:ea typeface="Cambria" panose="02040503050406030204" pitchFamily="18" charset="0"/>
            </a:endParaRPr>
          </a:p>
          <a:p>
            <a:pPr marL="0" indent="0">
              <a:buClr>
                <a:srgbClr val="6BB1C9"/>
              </a:buClr>
              <a:buNone/>
              <a:defRPr/>
            </a:pPr>
            <a:r>
              <a:rPr lang="fr-FR" sz="1800" dirty="0" smtClean="0">
                <a:ea typeface="Cambria" panose="02040503050406030204" pitchFamily="18" charset="0"/>
              </a:rPr>
              <a:t>01 </a:t>
            </a:r>
            <a:r>
              <a:rPr lang="fr-FR" sz="1800" dirty="0">
                <a:ea typeface="Cambria" panose="02040503050406030204" pitchFamily="18" charset="0"/>
              </a:rPr>
              <a:t>71 86 36 18 </a:t>
            </a:r>
            <a:r>
              <a:rPr lang="fr-FR" sz="1800" dirty="0" smtClean="0">
                <a:ea typeface="Cambria" panose="02040503050406030204" pitchFamily="18" charset="0"/>
              </a:rPr>
              <a:t>- 06 </a:t>
            </a:r>
            <a:r>
              <a:rPr lang="fr-FR" sz="1800" dirty="0">
                <a:ea typeface="Cambria" panose="02040503050406030204" pitchFamily="18" charset="0"/>
              </a:rPr>
              <a:t>11 27 13 </a:t>
            </a:r>
            <a:r>
              <a:rPr lang="fr-FR" sz="1800" dirty="0" smtClean="0">
                <a:ea typeface="Cambria" panose="02040503050406030204" pitchFamily="18" charset="0"/>
              </a:rPr>
              <a:t>39</a:t>
            </a:r>
          </a:p>
          <a:p>
            <a:pPr marL="0" indent="0">
              <a:buClr>
                <a:srgbClr val="6BB1C9"/>
              </a:buClr>
              <a:buNone/>
              <a:defRPr/>
            </a:pPr>
            <a:endParaRPr lang="fr-FR" sz="1800" dirty="0">
              <a:ea typeface="Cambria" panose="02040503050406030204" pitchFamily="18" charset="0"/>
            </a:endParaRPr>
          </a:p>
          <a:p>
            <a:pPr marL="342900" indent="-342900" eaLnBrk="1" fontAlgn="auto" hangingPunct="1">
              <a:spcAft>
                <a:spcPts val="0"/>
              </a:spcAft>
              <a:buClr>
                <a:srgbClr val="6BB1C9"/>
              </a:buClr>
              <a:buFont typeface="Wingdings" panose="05000000000000000000" pitchFamily="2" charset="2"/>
              <a:buChar char="q"/>
              <a:defRPr/>
            </a:pPr>
            <a:r>
              <a:rPr lang="fr-FR" sz="1800" b="1" dirty="0" smtClean="0">
                <a:solidFill>
                  <a:srgbClr val="002060"/>
                </a:solidFill>
                <a:effectLst>
                  <a:outerShdw blurRad="38100" dist="38100" dir="2700000" algn="tl">
                    <a:srgbClr val="000000">
                      <a:alpha val="43137"/>
                    </a:srgbClr>
                  </a:outerShdw>
                </a:effectLst>
                <a:ea typeface="Cambria" panose="02040503050406030204" pitchFamily="18" charset="0"/>
              </a:rPr>
              <a:t>Mathilde </a:t>
            </a:r>
            <a:r>
              <a:rPr lang="fr-FR" sz="1800" b="1" dirty="0">
                <a:solidFill>
                  <a:srgbClr val="002060"/>
                </a:solidFill>
                <a:effectLst>
                  <a:outerShdw blurRad="38100" dist="38100" dir="2700000" algn="tl">
                    <a:srgbClr val="000000">
                      <a:alpha val="43137"/>
                    </a:srgbClr>
                  </a:outerShdw>
                </a:effectLst>
                <a:ea typeface="Cambria" panose="02040503050406030204" pitchFamily="18" charset="0"/>
              </a:rPr>
              <a:t>LEBON </a:t>
            </a:r>
          </a:p>
          <a:p>
            <a:pPr marL="0" indent="0" eaLnBrk="1" fontAlgn="auto" hangingPunct="1">
              <a:spcAft>
                <a:spcPts val="0"/>
              </a:spcAft>
              <a:buClr>
                <a:srgbClr val="6BB1C9"/>
              </a:buClr>
              <a:buNone/>
              <a:defRPr/>
            </a:pPr>
            <a:r>
              <a:rPr lang="fr-FR" sz="1800" dirty="0" smtClean="0">
                <a:ea typeface="Cambria" panose="02040503050406030204" pitchFamily="18" charset="0"/>
              </a:rPr>
              <a:t>Chargée de mission Politique de la ville</a:t>
            </a:r>
          </a:p>
          <a:p>
            <a:pPr marL="0" indent="0" eaLnBrk="1" fontAlgn="auto" hangingPunct="1">
              <a:spcAft>
                <a:spcPts val="0"/>
              </a:spcAft>
              <a:buClr>
                <a:srgbClr val="6BB1C9"/>
              </a:buClr>
              <a:buNone/>
              <a:defRPr/>
            </a:pPr>
            <a:r>
              <a:rPr lang="fr-FR" sz="1800" dirty="0" smtClean="0">
                <a:ea typeface="Cambria" panose="02040503050406030204" pitchFamily="18" charset="0"/>
                <a:hlinkClick r:id="rId3"/>
              </a:rPr>
              <a:t>mathilde.lebon@plainecommune.fr</a:t>
            </a:r>
            <a:r>
              <a:rPr lang="fr-FR" sz="1800" dirty="0" smtClean="0">
                <a:ea typeface="Cambria" panose="02040503050406030204" pitchFamily="18" charset="0"/>
              </a:rPr>
              <a:t>  </a:t>
            </a:r>
          </a:p>
          <a:p>
            <a:pPr marL="0" indent="0" eaLnBrk="1" fontAlgn="auto" hangingPunct="1">
              <a:spcAft>
                <a:spcPts val="0"/>
              </a:spcAft>
              <a:buClr>
                <a:srgbClr val="6BB1C9"/>
              </a:buClr>
              <a:buNone/>
              <a:defRPr/>
            </a:pPr>
            <a:r>
              <a:rPr lang="fr-FR" sz="1800" dirty="0" smtClean="0">
                <a:ea typeface="Cambria" panose="02040503050406030204" pitchFamily="18" charset="0"/>
              </a:rPr>
              <a:t>01 71 86 36 18 - 06 14 65 73 27 </a:t>
            </a:r>
          </a:p>
          <a:p>
            <a:pPr marL="0" indent="0" eaLnBrk="1" fontAlgn="auto" hangingPunct="1">
              <a:spcAft>
                <a:spcPts val="0"/>
              </a:spcAft>
              <a:buClr>
                <a:srgbClr val="6BB1C9"/>
              </a:buClr>
              <a:buNone/>
              <a:defRPr/>
            </a:pPr>
            <a:r>
              <a:rPr lang="fr-FR" sz="1800" b="1" dirty="0" smtClean="0">
                <a:ea typeface="Cambria" panose="02040503050406030204" pitchFamily="18" charset="0"/>
              </a:rPr>
              <a:t>Copie </a:t>
            </a:r>
            <a:r>
              <a:rPr lang="fr-FR" sz="1800" b="1" dirty="0">
                <a:ea typeface="Cambria" panose="02040503050406030204" pitchFamily="18" charset="0"/>
              </a:rPr>
              <a:t>systématique à </a:t>
            </a:r>
            <a:r>
              <a:rPr lang="fr-FR" sz="1800" b="1" dirty="0" smtClean="0">
                <a:ea typeface="Cambria" panose="02040503050406030204" pitchFamily="18" charset="0"/>
              </a:rPr>
              <a:t>: </a:t>
            </a:r>
            <a:r>
              <a:rPr lang="fr-FR" sz="1800" dirty="0" smtClean="0">
                <a:ea typeface="Cambria" panose="02040503050406030204" pitchFamily="18" charset="0"/>
                <a:hlinkClick r:id="rId4"/>
              </a:rPr>
              <a:t>politiquedelaville@plainecommune.fr</a:t>
            </a:r>
            <a:endParaRPr lang="fr-FR" sz="1800" dirty="0" smtClean="0">
              <a:ea typeface="Cambria" panose="02040503050406030204" pitchFamily="18" charset="0"/>
            </a:endParaRPr>
          </a:p>
          <a:p>
            <a:pPr marL="0" indent="0" eaLnBrk="1" fontAlgn="auto" hangingPunct="1">
              <a:spcAft>
                <a:spcPts val="0"/>
              </a:spcAft>
              <a:buClr>
                <a:srgbClr val="6BB1C9"/>
              </a:buClr>
              <a:buNone/>
              <a:defRPr/>
            </a:pPr>
            <a:endParaRPr lang="fr-FR" sz="1800" dirty="0">
              <a:ea typeface="Cambria" panose="02040503050406030204" pitchFamily="18" charset="0"/>
            </a:endParaRPr>
          </a:p>
          <a:p>
            <a:pPr marL="0" indent="0" eaLnBrk="1" fontAlgn="auto" hangingPunct="1">
              <a:spcAft>
                <a:spcPts val="0"/>
              </a:spcAft>
              <a:buClr>
                <a:srgbClr val="6BB1C9"/>
              </a:buClr>
              <a:buNone/>
              <a:defRPr/>
            </a:pPr>
            <a:endParaRPr lang="fr-FR" sz="1800" dirty="0">
              <a:latin typeface="Cambria" panose="02040503050406030204" pitchFamily="18" charset="0"/>
              <a:ea typeface="Cambria" panose="02040503050406030204" pitchFamily="18" charset="0"/>
            </a:endParaRPr>
          </a:p>
        </p:txBody>
      </p:sp>
      <p:sp>
        <p:nvSpPr>
          <p:cNvPr id="6" name="Espace réservé du numéro de diapositive 5"/>
          <p:cNvSpPr>
            <a:spLocks noGrp="1"/>
          </p:cNvSpPr>
          <p:nvPr>
            <p:ph type="sldNum" sz="quarter" idx="12"/>
          </p:nvPr>
        </p:nvSpPr>
        <p:spPr/>
        <p:txBody>
          <a:bodyPr/>
          <a:lstStyle/>
          <a:p>
            <a:pPr>
              <a:defRPr/>
            </a:pPr>
            <a:fld id="{A74A6FA5-48E5-4036-97A6-27511596241F}" type="slidenum">
              <a:rPr lang="fr-FR" altLang="fr-FR" smtClean="0"/>
              <a:pPr>
                <a:defRPr/>
              </a:pPr>
              <a:t>18</a:t>
            </a:fld>
            <a:endParaRPr lang="fr-FR" altLang="fr-FR"/>
          </a:p>
        </p:txBody>
      </p:sp>
    </p:spTree>
    <p:extLst>
      <p:ext uri="{BB962C8B-B14F-4D97-AF65-F5344CB8AC3E}">
        <p14:creationId xmlns:p14="http://schemas.microsoft.com/office/powerpoint/2010/main" val="423710302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Alternative 6"/>
          <p:cNvSpPr/>
          <p:nvPr/>
        </p:nvSpPr>
        <p:spPr>
          <a:xfrm>
            <a:off x="1676400" y="2071931"/>
            <a:ext cx="6096000" cy="1738070"/>
          </a:xfrm>
          <a:prstGeom prst="flowChartAlternateProcess">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24578" name="Titre 4"/>
          <p:cNvSpPr>
            <a:spLocks noGrp="1"/>
          </p:cNvSpPr>
          <p:nvPr>
            <p:ph type="ctrTitle"/>
          </p:nvPr>
        </p:nvSpPr>
        <p:spPr>
          <a:xfrm>
            <a:off x="1317061" y="1171164"/>
            <a:ext cx="6858000" cy="2387600"/>
          </a:xfrm>
        </p:spPr>
        <p:txBody>
          <a:bodyPr>
            <a:normAutofit/>
          </a:bodyPr>
          <a:lstStyle/>
          <a:p>
            <a:r>
              <a:rPr lang="fr-FR" altLang="fr-FR" sz="3600" b="1" dirty="0" smtClean="0">
                <a:solidFill>
                  <a:srgbClr val="002060"/>
                </a:solidFill>
                <a:effectLst>
                  <a:outerShdw blurRad="38100" dist="38100" dir="2700000" algn="tl">
                    <a:srgbClr val="000000">
                      <a:alpha val="43137"/>
                    </a:srgbClr>
                  </a:outerShdw>
                </a:effectLst>
                <a:latin typeface="+mn-lt"/>
              </a:rPr>
              <a:t> </a:t>
            </a:r>
            <a:br>
              <a:rPr lang="fr-FR" altLang="fr-FR" sz="3600" b="1" dirty="0" smtClean="0">
                <a:solidFill>
                  <a:srgbClr val="002060"/>
                </a:solidFill>
                <a:effectLst>
                  <a:outerShdw blurRad="38100" dist="38100" dir="2700000" algn="tl">
                    <a:srgbClr val="000000">
                      <a:alpha val="43137"/>
                    </a:srgbClr>
                  </a:outerShdw>
                </a:effectLst>
                <a:latin typeface="+mn-lt"/>
              </a:rPr>
            </a:br>
            <a:r>
              <a:rPr lang="fr-FR" altLang="fr-FR" sz="3600" b="1" dirty="0" smtClean="0">
                <a:solidFill>
                  <a:srgbClr val="002060"/>
                </a:solidFill>
                <a:effectLst>
                  <a:outerShdw blurRad="38100" dist="38100" dir="2700000" algn="tl">
                    <a:srgbClr val="000000">
                      <a:alpha val="43137"/>
                    </a:srgbClr>
                  </a:outerShdw>
                </a:effectLst>
                <a:latin typeface="+mn-lt"/>
              </a:rPr>
              <a:t>TEMPS D’ECHANGES AVEC LES PARTICIPANTS </a:t>
            </a:r>
          </a:p>
        </p:txBody>
      </p:sp>
      <p:sp>
        <p:nvSpPr>
          <p:cNvPr id="24580"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r>
              <a:rPr lang="fr-FR" altLang="fr-FR" sz="1800" dirty="0" smtClean="0">
                <a:solidFill>
                  <a:schemeClr val="bg1"/>
                </a:solidFill>
                <a:latin typeface="Arial" panose="020B0604020202020204" pitchFamily="34" charset="0"/>
              </a:rPr>
              <a:t>15</a:t>
            </a:r>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rchemin horizontal 4"/>
          <p:cNvSpPr/>
          <p:nvPr/>
        </p:nvSpPr>
        <p:spPr>
          <a:xfrm>
            <a:off x="2045110" y="302957"/>
            <a:ext cx="5334000" cy="1143000"/>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6" name="Rectangle 2"/>
          <p:cNvSpPr>
            <a:spLocks noGrp="1" noChangeArrowheads="1"/>
          </p:cNvSpPr>
          <p:nvPr>
            <p:ph type="title"/>
          </p:nvPr>
        </p:nvSpPr>
        <p:spPr>
          <a:xfrm>
            <a:off x="825910" y="188607"/>
            <a:ext cx="7772400" cy="1371700"/>
          </a:xfrm>
          <a:extLst/>
        </p:spPr>
        <p:txBody>
          <a:bodyPr>
            <a:normAutofit/>
          </a:bodyPr>
          <a:lstStyle/>
          <a:p>
            <a:pPr algn="ctr" eaLnBrk="1" fontAlgn="auto" hangingPunct="1">
              <a:spcAft>
                <a:spcPts val="0"/>
              </a:spcAft>
              <a:defRPr/>
            </a:pPr>
            <a:r>
              <a:rPr lang="fr-FR" altLang="fr-FR" sz="3600" b="1" dirty="0" smtClean="0">
                <a:solidFill>
                  <a:srgbClr val="002060"/>
                </a:solidFill>
                <a:effectLst>
                  <a:outerShdw blurRad="38100" dist="38100" dir="2700000" algn="tl">
                    <a:srgbClr val="000000">
                      <a:alpha val="43137"/>
                    </a:srgbClr>
                  </a:outerShdw>
                </a:effectLst>
                <a:latin typeface="+mn-lt"/>
                <a:ea typeface="Cambria" panose="02040503050406030204" pitchFamily="18" charset="0"/>
              </a:rPr>
              <a:t>Propos introductifs</a:t>
            </a:r>
          </a:p>
        </p:txBody>
      </p:sp>
      <p:sp>
        <p:nvSpPr>
          <p:cNvPr id="7" name="ZoneTexte 6"/>
          <p:cNvSpPr txBox="1"/>
          <p:nvPr/>
        </p:nvSpPr>
        <p:spPr>
          <a:xfrm>
            <a:off x="2045110" y="5181600"/>
            <a:ext cx="5791200" cy="923330"/>
          </a:xfrm>
          <a:prstGeom prst="rect">
            <a:avLst/>
          </a:prstGeom>
          <a:noFill/>
        </p:spPr>
        <p:txBody>
          <a:bodyPr wrap="square" rtlCol="0">
            <a:spAutoFit/>
          </a:bodyPr>
          <a:lstStyle/>
          <a:p>
            <a:pPr algn="ctr"/>
            <a:r>
              <a:rPr lang="fr-FR" sz="1800" b="1" dirty="0" smtClean="0">
                <a:solidFill>
                  <a:srgbClr val="002060"/>
                </a:solidFill>
                <a:effectLst>
                  <a:outerShdw blurRad="38100" dist="38100" dir="2700000" algn="tl">
                    <a:srgbClr val="000000">
                      <a:alpha val="43137"/>
                    </a:srgbClr>
                  </a:outerShdw>
                </a:effectLst>
                <a:latin typeface="+mn-lt"/>
                <a:ea typeface="Cambria" panose="02040503050406030204" pitchFamily="18" charset="0"/>
              </a:rPr>
              <a:t>ANSARI </a:t>
            </a:r>
            <a:r>
              <a:rPr lang="fr-FR" sz="1800" b="1" dirty="0" err="1" smtClean="0">
                <a:solidFill>
                  <a:srgbClr val="002060"/>
                </a:solidFill>
                <a:effectLst>
                  <a:outerShdw blurRad="38100" dist="38100" dir="2700000" algn="tl">
                    <a:srgbClr val="000000">
                      <a:alpha val="43137"/>
                    </a:srgbClr>
                  </a:outerShdw>
                </a:effectLst>
                <a:latin typeface="+mn-lt"/>
                <a:ea typeface="Cambria" panose="02040503050406030204" pitchFamily="18" charset="0"/>
              </a:rPr>
              <a:t>Saara</a:t>
            </a:r>
            <a:endParaRPr lang="fr-FR" sz="1800" b="1" dirty="0" smtClean="0">
              <a:solidFill>
                <a:srgbClr val="002060"/>
              </a:solidFill>
              <a:effectLst>
                <a:outerShdw blurRad="38100" dist="38100" dir="2700000" algn="tl">
                  <a:srgbClr val="000000">
                    <a:alpha val="43137"/>
                  </a:srgbClr>
                </a:outerShdw>
              </a:effectLst>
              <a:latin typeface="+mn-lt"/>
              <a:ea typeface="Cambria" panose="02040503050406030204" pitchFamily="18" charset="0"/>
            </a:endParaRPr>
          </a:p>
          <a:p>
            <a:pPr algn="ctr"/>
            <a:r>
              <a:rPr lang="fr-FR" sz="1800" b="1" dirty="0" smtClean="0">
                <a:solidFill>
                  <a:schemeClr val="tx1"/>
                </a:solidFill>
                <a:latin typeface="+mn-lt"/>
                <a:ea typeface="Cambria" panose="02040503050406030204" pitchFamily="18" charset="0"/>
              </a:rPr>
              <a:t>Directrice Développement durable, environnement et politique de la ville</a:t>
            </a:r>
            <a:endParaRPr lang="fr-FR" sz="1800" b="1" dirty="0">
              <a:solidFill>
                <a:schemeClr val="tx1"/>
              </a:solidFill>
              <a:latin typeface="+mn-lt"/>
              <a:ea typeface="Cambria" panose="02040503050406030204" pitchFamily="18" charset="0"/>
            </a:endParaRPr>
          </a:p>
        </p:txBody>
      </p:sp>
      <p:sp>
        <p:nvSpPr>
          <p:cNvPr id="10" name="ZoneTexte 9"/>
          <p:cNvSpPr txBox="1"/>
          <p:nvPr/>
        </p:nvSpPr>
        <p:spPr>
          <a:xfrm>
            <a:off x="1826341" y="1591520"/>
            <a:ext cx="6066503" cy="1200329"/>
          </a:xfrm>
          <a:prstGeom prst="rect">
            <a:avLst/>
          </a:prstGeom>
          <a:noFill/>
        </p:spPr>
        <p:txBody>
          <a:bodyPr wrap="square" rtlCol="0">
            <a:spAutoFit/>
          </a:bodyPr>
          <a:lstStyle/>
          <a:p>
            <a:pPr algn="ctr"/>
            <a:r>
              <a:rPr lang="fr-FR" sz="1800" b="1" dirty="0" smtClean="0">
                <a:solidFill>
                  <a:srgbClr val="002060"/>
                </a:solidFill>
                <a:effectLst>
                  <a:outerShdw blurRad="38100" dist="38100" dir="2700000" algn="tl">
                    <a:srgbClr val="000000">
                      <a:alpha val="43137"/>
                    </a:srgbClr>
                  </a:outerShdw>
                </a:effectLst>
                <a:latin typeface="+mn-lt"/>
                <a:ea typeface="Cambria" panose="02040503050406030204" pitchFamily="18" charset="0"/>
              </a:rPr>
              <a:t>SACKHO </a:t>
            </a:r>
            <a:r>
              <a:rPr lang="fr-FR" sz="1800" b="1" dirty="0" err="1" smtClean="0">
                <a:solidFill>
                  <a:srgbClr val="002060"/>
                </a:solidFill>
                <a:effectLst>
                  <a:outerShdw blurRad="38100" dist="38100" dir="2700000" algn="tl">
                    <a:srgbClr val="000000">
                      <a:alpha val="43137"/>
                    </a:srgbClr>
                  </a:outerShdw>
                </a:effectLst>
                <a:latin typeface="+mn-lt"/>
                <a:ea typeface="Cambria" panose="02040503050406030204" pitchFamily="18" charset="0"/>
              </a:rPr>
              <a:t>Kourtoum</a:t>
            </a:r>
            <a:endParaRPr lang="fr-FR" sz="1800" b="1" dirty="0" smtClean="0">
              <a:solidFill>
                <a:srgbClr val="002060"/>
              </a:solidFill>
              <a:effectLst>
                <a:outerShdw blurRad="38100" dist="38100" dir="2700000" algn="tl">
                  <a:srgbClr val="000000">
                    <a:alpha val="43137"/>
                  </a:srgbClr>
                </a:outerShdw>
              </a:effectLst>
              <a:latin typeface="+mn-lt"/>
              <a:ea typeface="Cambria" panose="02040503050406030204" pitchFamily="18" charset="0"/>
            </a:endParaRPr>
          </a:p>
          <a:p>
            <a:pPr algn="ctr"/>
            <a:r>
              <a:rPr lang="fr-FR" sz="1800" b="1" dirty="0" smtClean="0">
                <a:solidFill>
                  <a:schemeClr val="tx1"/>
                </a:solidFill>
                <a:latin typeface="+mn-lt"/>
                <a:ea typeface="Cambria" panose="02040503050406030204" pitchFamily="18" charset="0"/>
              </a:rPr>
              <a:t>Adjointe au Maire </a:t>
            </a:r>
          </a:p>
          <a:p>
            <a:pPr algn="ctr"/>
            <a:r>
              <a:rPr lang="fr-FR" sz="1800" b="1" dirty="0" smtClean="0">
                <a:solidFill>
                  <a:schemeClr val="tx1"/>
                </a:solidFill>
                <a:latin typeface="+mn-lt"/>
                <a:ea typeface="Cambria" panose="02040503050406030204" pitchFamily="18" charset="0"/>
              </a:rPr>
              <a:t>En charge de la Politique de la ville, la Gestion Urbaine et Sociale de Proximité, l’Economie Sociale et Solidaire </a:t>
            </a:r>
            <a:endParaRPr lang="fr-FR" sz="1800" b="1" dirty="0">
              <a:solidFill>
                <a:schemeClr val="tx1"/>
              </a:solidFill>
              <a:latin typeface="+mn-lt"/>
              <a:ea typeface="Cambria" panose="02040503050406030204" pitchFamily="18" charset="0"/>
            </a:endParaRPr>
          </a:p>
        </p:txBody>
      </p:sp>
      <p:sp>
        <p:nvSpPr>
          <p:cNvPr id="11" name="ZoneTexte 10"/>
          <p:cNvSpPr txBox="1"/>
          <p:nvPr/>
        </p:nvSpPr>
        <p:spPr>
          <a:xfrm>
            <a:off x="1963992" y="4038600"/>
            <a:ext cx="5791200" cy="923330"/>
          </a:xfrm>
          <a:prstGeom prst="rect">
            <a:avLst/>
          </a:prstGeom>
          <a:noFill/>
        </p:spPr>
        <p:txBody>
          <a:bodyPr wrap="square" rtlCol="0">
            <a:spAutoFit/>
          </a:bodyPr>
          <a:lstStyle/>
          <a:p>
            <a:pPr algn="ctr"/>
            <a:r>
              <a:rPr lang="fr-FR" sz="1800" b="1" dirty="0" smtClean="0">
                <a:solidFill>
                  <a:srgbClr val="002060"/>
                </a:solidFill>
                <a:effectLst>
                  <a:outerShdw blurRad="38100" dist="38100" dir="2700000" algn="tl">
                    <a:srgbClr val="000000">
                      <a:alpha val="43137"/>
                    </a:srgbClr>
                  </a:outerShdw>
                </a:effectLst>
                <a:latin typeface="+mn-lt"/>
                <a:ea typeface="Cambria" panose="02040503050406030204" pitchFamily="18" charset="0"/>
              </a:rPr>
              <a:t>DA COSTA Suzy</a:t>
            </a:r>
          </a:p>
          <a:p>
            <a:pPr algn="ctr"/>
            <a:r>
              <a:rPr lang="fr-FR" sz="1800" b="1" dirty="0" smtClean="0">
                <a:solidFill>
                  <a:schemeClr val="tx1"/>
                </a:solidFill>
                <a:latin typeface="+mn-lt"/>
                <a:ea typeface="Cambria" panose="02040503050406030204" pitchFamily="18" charset="0"/>
              </a:rPr>
              <a:t>Responsable du service Ingénierie Sociale </a:t>
            </a:r>
          </a:p>
          <a:p>
            <a:pPr algn="ctr"/>
            <a:r>
              <a:rPr lang="fr-FR" sz="1800" b="1" dirty="0" smtClean="0">
                <a:solidFill>
                  <a:schemeClr val="tx1"/>
                </a:solidFill>
                <a:latin typeface="+mn-lt"/>
                <a:ea typeface="Cambria" panose="02040503050406030204" pitchFamily="18" charset="0"/>
              </a:rPr>
              <a:t>(Plaine Commune)</a:t>
            </a:r>
            <a:endParaRPr lang="fr-FR" sz="1800" b="1" dirty="0">
              <a:solidFill>
                <a:schemeClr val="tx1"/>
              </a:solidFill>
              <a:latin typeface="+mn-lt"/>
              <a:ea typeface="Cambria" panose="02040503050406030204" pitchFamily="18" charset="0"/>
            </a:endParaRPr>
          </a:p>
        </p:txBody>
      </p:sp>
      <p:sp>
        <p:nvSpPr>
          <p:cNvPr id="3" name="Rectangle 2"/>
          <p:cNvSpPr/>
          <p:nvPr/>
        </p:nvSpPr>
        <p:spPr>
          <a:xfrm>
            <a:off x="2286000" y="2967335"/>
            <a:ext cx="4572000" cy="923330"/>
          </a:xfrm>
          <a:prstGeom prst="rect">
            <a:avLst/>
          </a:prstGeom>
        </p:spPr>
        <p:txBody>
          <a:bodyPr>
            <a:spAutoFit/>
          </a:bodyPr>
          <a:lstStyle/>
          <a:p>
            <a:pPr algn="ctr"/>
            <a:r>
              <a:rPr lang="fr-FR" b="1" dirty="0" smtClean="0">
                <a:solidFill>
                  <a:srgbClr val="002060"/>
                </a:solidFill>
                <a:effectLst>
                  <a:outerShdw blurRad="38100" dist="38100" dir="2700000" algn="tl">
                    <a:srgbClr val="000000">
                      <a:alpha val="43137"/>
                    </a:srgbClr>
                  </a:outerShdw>
                </a:effectLst>
                <a:ea typeface="Cambria" panose="02040503050406030204" pitchFamily="18" charset="0"/>
              </a:rPr>
              <a:t>KABACHE Djamal</a:t>
            </a:r>
          </a:p>
          <a:p>
            <a:pPr algn="ctr"/>
            <a:r>
              <a:rPr lang="fr-FR" b="1" dirty="0" smtClean="0">
                <a:ea typeface="Cambria" panose="02040503050406030204" pitchFamily="18" charset="0"/>
              </a:rPr>
              <a:t>Délégué du préfet</a:t>
            </a:r>
            <a:endParaRPr lang="fr-FR" b="1" dirty="0">
              <a:ea typeface="Cambria" panose="02040503050406030204" pitchFamily="18" charset="0"/>
            </a:endParaRPr>
          </a:p>
          <a:p>
            <a:pPr algn="ctr"/>
            <a:r>
              <a:rPr lang="fr-FR" b="1" dirty="0" smtClean="0">
                <a:ea typeface="Cambria" panose="02040503050406030204" pitchFamily="18" charset="0"/>
              </a:rPr>
              <a:t>(Etat)</a:t>
            </a:r>
            <a:endParaRPr lang="fr-FR" b="1" dirty="0">
              <a:ea typeface="Cambria" panose="02040503050406030204" pitchFamily="18" charset="0"/>
            </a:endParaRPr>
          </a:p>
        </p:txBody>
      </p:sp>
      <p:sp>
        <p:nvSpPr>
          <p:cNvPr id="8" name="Espace réservé du numéro de diapositive 7"/>
          <p:cNvSpPr>
            <a:spLocks noGrp="1"/>
          </p:cNvSpPr>
          <p:nvPr>
            <p:ph type="sldNum" sz="quarter" idx="12"/>
          </p:nvPr>
        </p:nvSpPr>
        <p:spPr/>
        <p:txBody>
          <a:bodyPr/>
          <a:lstStyle/>
          <a:p>
            <a:pPr>
              <a:defRPr/>
            </a:pPr>
            <a:fld id="{A74A6FA5-48E5-4036-97A6-27511596241F}" type="slidenum">
              <a:rPr lang="fr-FR" altLang="fr-FR" smtClean="0"/>
              <a:pPr>
                <a:defRPr/>
              </a:pPr>
              <a:t>2</a:t>
            </a:fld>
            <a:endParaRPr lang="fr-FR" altLang="fr-FR"/>
          </a:p>
        </p:txBody>
      </p:sp>
    </p:spTree>
    <p:extLst>
      <p:ext uri="{BB962C8B-B14F-4D97-AF65-F5344CB8AC3E}">
        <p14:creationId xmlns:p14="http://schemas.microsoft.com/office/powerpoint/2010/main" val="34905036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rganigramme : Alternative 6"/>
          <p:cNvSpPr/>
          <p:nvPr/>
        </p:nvSpPr>
        <p:spPr>
          <a:xfrm>
            <a:off x="1676400" y="1907733"/>
            <a:ext cx="6096000" cy="1738070"/>
          </a:xfrm>
          <a:prstGeom prst="flowChartAlternateProcess">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24578" name="Titre 4"/>
          <p:cNvSpPr>
            <a:spLocks noGrp="1"/>
          </p:cNvSpPr>
          <p:nvPr>
            <p:ph type="ctrTitle"/>
          </p:nvPr>
        </p:nvSpPr>
        <p:spPr>
          <a:xfrm>
            <a:off x="1219200" y="773590"/>
            <a:ext cx="6858000" cy="2387600"/>
          </a:xfrm>
        </p:spPr>
        <p:txBody>
          <a:bodyPr>
            <a:normAutofit/>
          </a:bodyPr>
          <a:lstStyle/>
          <a:p>
            <a:r>
              <a:rPr lang="fr-FR" altLang="fr-FR" sz="3600" b="1" dirty="0" smtClean="0">
                <a:solidFill>
                  <a:srgbClr val="002060"/>
                </a:solidFill>
                <a:effectLst>
                  <a:outerShdw blurRad="38100" dist="38100" dir="2700000" algn="tl">
                    <a:srgbClr val="000000">
                      <a:alpha val="43137"/>
                    </a:srgbClr>
                  </a:outerShdw>
                </a:effectLst>
                <a:latin typeface="+mn-lt"/>
              </a:rPr>
              <a:t>MERCI DE VOTRE ATTENTION !</a:t>
            </a:r>
          </a:p>
        </p:txBody>
      </p:sp>
      <p:sp>
        <p:nvSpPr>
          <p:cNvPr id="24580"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r>
              <a:rPr lang="fr-FR" altLang="fr-FR" sz="1800" dirty="0" smtClean="0">
                <a:solidFill>
                  <a:schemeClr val="bg1"/>
                </a:solidFill>
                <a:latin typeface="Arial" panose="020B0604020202020204" pitchFamily="34" charset="0"/>
              </a:rPr>
              <a:t>15</a:t>
            </a:r>
          </a:p>
        </p:txBody>
      </p:sp>
      <p:pic>
        <p:nvPicPr>
          <p:cNvPr id="8" name="Picture 9" descr="Participation - L'ANCT lance une enquête sur les conseils citoyens - IRDS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5330826"/>
            <a:ext cx="2409825"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4" descr="http://www.plainecommune.fr/fileadmin/Mediatheque_de_Plaine_Commune/Portail/INTERFACE/Bandeau_home/plaineCommune.gif"/>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a:xfrm>
            <a:off x="3629025" y="5597475"/>
            <a:ext cx="1885950" cy="914400"/>
          </a:xfrm>
          <a:prstGeom prst="rect">
            <a:avLst/>
          </a:prstGeom>
          <a:noFill/>
        </p:spPr>
      </p:pic>
      <p:pic>
        <p:nvPicPr>
          <p:cNvPr id="10" name="Image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05600" y="5695127"/>
            <a:ext cx="1990301" cy="719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89376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75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chemin horizontal 1"/>
          <p:cNvSpPr/>
          <p:nvPr/>
        </p:nvSpPr>
        <p:spPr>
          <a:xfrm>
            <a:off x="1752600" y="914400"/>
            <a:ext cx="5334000" cy="1143000"/>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4099" name="Rectangle 2"/>
          <p:cNvSpPr>
            <a:spLocks noGrp="1" noChangeArrowheads="1"/>
          </p:cNvSpPr>
          <p:nvPr>
            <p:ph type="title"/>
          </p:nvPr>
        </p:nvSpPr>
        <p:spPr>
          <a:xfrm>
            <a:off x="609600" y="609600"/>
            <a:ext cx="7772400" cy="1219200"/>
          </a:xfrm>
          <a:extLst/>
        </p:spPr>
        <p:txBody>
          <a:bodyPr>
            <a:normAutofit/>
          </a:bodyPr>
          <a:lstStyle/>
          <a:p>
            <a:pPr algn="ctr" eaLnBrk="1" fontAlgn="auto" hangingPunct="1">
              <a:spcAft>
                <a:spcPts val="0"/>
              </a:spcAft>
              <a:defRPr/>
            </a:pPr>
            <a:r>
              <a:rPr lang="fr-FR" altLang="fr-FR" sz="3600" b="1" dirty="0" smtClean="0">
                <a:solidFill>
                  <a:srgbClr val="002060"/>
                </a:solidFill>
                <a:effectLst>
                  <a:outerShdw blurRad="38100" dist="38100" dir="2700000" algn="tl">
                    <a:srgbClr val="000000">
                      <a:alpha val="43137"/>
                    </a:srgbClr>
                  </a:outerShdw>
                </a:effectLst>
                <a:latin typeface="+mn-lt"/>
                <a:ea typeface="Cambria" panose="02040503050406030204" pitchFamily="18" charset="0"/>
              </a:rPr>
              <a:t>Ordre du jour</a:t>
            </a:r>
          </a:p>
        </p:txBody>
      </p:sp>
      <p:sp>
        <p:nvSpPr>
          <p:cNvPr id="4100" name="Rectangle 3"/>
          <p:cNvSpPr>
            <a:spLocks noGrp="1" noChangeArrowheads="1"/>
          </p:cNvSpPr>
          <p:nvPr>
            <p:ph type="body" idx="1"/>
          </p:nvPr>
        </p:nvSpPr>
        <p:spPr>
          <a:xfrm>
            <a:off x="838200" y="2057400"/>
            <a:ext cx="7924800" cy="3908323"/>
          </a:xfrm>
        </p:spPr>
        <p:txBody>
          <a:bodyPr>
            <a:noAutofit/>
          </a:bodyPr>
          <a:lstStyle/>
          <a:p>
            <a:pPr marL="45720" eaLnBrk="1" fontAlgn="auto" hangingPunct="1">
              <a:spcAft>
                <a:spcPts val="0"/>
              </a:spcAft>
              <a:buClr>
                <a:schemeClr val="accent3"/>
              </a:buClr>
              <a:defRPr/>
            </a:pPr>
            <a:endParaRPr lang="fr-FR" altLang="fr-FR" dirty="0">
              <a:solidFill>
                <a:schemeClr val="tx1"/>
              </a:solidFill>
              <a:latin typeface="Cambria" panose="02040503050406030204" pitchFamily="18" charset="0"/>
              <a:ea typeface="Cambria" panose="02040503050406030204" pitchFamily="18" charset="0"/>
            </a:endParaRPr>
          </a:p>
          <a:p>
            <a:pPr marL="1188720" indent="-1143000">
              <a:buClr>
                <a:schemeClr val="accent3"/>
              </a:buClr>
              <a:buFont typeface="Wingdings" panose="05000000000000000000" pitchFamily="2" charset="2"/>
              <a:buChar char="q"/>
              <a:defRPr/>
            </a:pPr>
            <a:r>
              <a:rPr lang="fr-FR" altLang="fr-FR" dirty="0" smtClean="0">
                <a:solidFill>
                  <a:schemeClr val="tx1"/>
                </a:solidFill>
                <a:ea typeface="Cambria" panose="02040503050406030204" pitchFamily="18" charset="0"/>
              </a:rPr>
              <a:t>Présentation générale </a:t>
            </a:r>
            <a:r>
              <a:rPr lang="fr-FR" altLang="fr-FR" dirty="0" smtClean="0">
                <a:ea typeface="Cambria" panose="02040503050406030204" pitchFamily="18" charset="0"/>
              </a:rPr>
              <a:t>« Quartiers 2030 »</a:t>
            </a:r>
            <a:endParaRPr lang="fr-FR" altLang="fr-FR" dirty="0" smtClean="0">
              <a:solidFill>
                <a:schemeClr val="tx1"/>
              </a:solidFill>
              <a:ea typeface="Cambria" panose="02040503050406030204" pitchFamily="18" charset="0"/>
            </a:endParaRPr>
          </a:p>
          <a:p>
            <a:pPr marL="1188720" indent="-1143000">
              <a:buClr>
                <a:schemeClr val="accent3"/>
              </a:buClr>
              <a:buFont typeface="Wingdings" panose="05000000000000000000" pitchFamily="2" charset="2"/>
              <a:buChar char="q"/>
              <a:defRPr/>
            </a:pPr>
            <a:r>
              <a:rPr lang="fr-FR" altLang="fr-FR" dirty="0" smtClean="0">
                <a:solidFill>
                  <a:schemeClr val="tx1"/>
                </a:solidFill>
                <a:ea typeface="Cambria" panose="02040503050406030204" pitchFamily="18" charset="0"/>
              </a:rPr>
              <a:t>Bilan de la programmation 2024</a:t>
            </a:r>
          </a:p>
          <a:p>
            <a:pPr marL="1188720" indent="-1143000">
              <a:buClr>
                <a:schemeClr val="accent3"/>
              </a:buClr>
              <a:buFont typeface="Wingdings" panose="05000000000000000000" pitchFamily="2" charset="2"/>
              <a:buChar char="q"/>
              <a:defRPr/>
            </a:pPr>
            <a:r>
              <a:rPr lang="fr-FR" altLang="fr-FR" dirty="0" smtClean="0">
                <a:solidFill>
                  <a:schemeClr val="tx1"/>
                </a:solidFill>
                <a:ea typeface="Cambria" panose="02040503050406030204" pitchFamily="18" charset="0"/>
              </a:rPr>
              <a:t>Quartiers 2030</a:t>
            </a:r>
          </a:p>
          <a:p>
            <a:pPr marL="1188720" indent="-1143000">
              <a:buClr>
                <a:schemeClr val="accent3"/>
              </a:buClr>
              <a:buFont typeface="Wingdings" panose="05000000000000000000" pitchFamily="2" charset="2"/>
              <a:buChar char="q"/>
              <a:defRPr/>
            </a:pPr>
            <a:r>
              <a:rPr lang="fr-FR" altLang="fr-FR" dirty="0" smtClean="0">
                <a:solidFill>
                  <a:schemeClr val="tx1"/>
                </a:solidFill>
                <a:ea typeface="Cambria" panose="02040503050406030204" pitchFamily="18" charset="0"/>
              </a:rPr>
              <a:t>Informations sur l’AAP 2025</a:t>
            </a:r>
          </a:p>
          <a:p>
            <a:pPr marL="1188720" indent="-1143000">
              <a:buClr>
                <a:schemeClr val="accent3"/>
              </a:buClr>
              <a:buFont typeface="Wingdings" panose="05000000000000000000" pitchFamily="2" charset="2"/>
              <a:buChar char="q"/>
              <a:defRPr/>
            </a:pPr>
            <a:r>
              <a:rPr lang="fr-FR" altLang="fr-FR" dirty="0" smtClean="0">
                <a:solidFill>
                  <a:prstClr val="black"/>
                </a:solidFill>
                <a:ea typeface="Cambria" panose="02040503050406030204" pitchFamily="18" charset="0"/>
              </a:rPr>
              <a:t>Planning prévisionnel de </a:t>
            </a:r>
            <a:r>
              <a:rPr lang="fr-FR" altLang="fr-FR" dirty="0">
                <a:solidFill>
                  <a:prstClr val="black"/>
                </a:solidFill>
                <a:ea typeface="Cambria" panose="02040503050406030204" pitchFamily="18" charset="0"/>
              </a:rPr>
              <a:t>l’appel à </a:t>
            </a:r>
            <a:r>
              <a:rPr lang="fr-FR" altLang="fr-FR" dirty="0" smtClean="0">
                <a:solidFill>
                  <a:prstClr val="black"/>
                </a:solidFill>
                <a:ea typeface="Cambria" panose="02040503050406030204" pitchFamily="18" charset="0"/>
              </a:rPr>
              <a:t>projets</a:t>
            </a:r>
          </a:p>
          <a:p>
            <a:pPr marL="1188720" indent="-1143000">
              <a:buClr>
                <a:schemeClr val="accent3"/>
              </a:buClr>
              <a:buFont typeface="Wingdings" panose="05000000000000000000" pitchFamily="2" charset="2"/>
              <a:buChar char="q"/>
              <a:defRPr/>
            </a:pPr>
            <a:r>
              <a:rPr lang="fr-FR" altLang="fr-FR" dirty="0" smtClean="0">
                <a:solidFill>
                  <a:prstClr val="black"/>
                </a:solidFill>
                <a:ea typeface="Cambria" panose="02040503050406030204" pitchFamily="18" charset="0"/>
              </a:rPr>
              <a:t>Contacts</a:t>
            </a:r>
          </a:p>
          <a:p>
            <a:pPr marL="45720">
              <a:buClr>
                <a:schemeClr val="accent3"/>
              </a:buClr>
              <a:defRPr/>
            </a:pPr>
            <a:endParaRPr lang="fr-FR" altLang="fr-FR" dirty="0" smtClean="0">
              <a:solidFill>
                <a:schemeClr val="tx1"/>
              </a:solidFill>
              <a:ea typeface="Cambria" panose="02040503050406030204" pitchFamily="18" charset="0"/>
            </a:endParaRPr>
          </a:p>
        </p:txBody>
      </p:sp>
      <p:sp>
        <p:nvSpPr>
          <p:cNvPr id="8196" name="Espace réservé du numéro de diapositive 5"/>
          <p:cNvSpPr>
            <a:spLocks noGrp="1"/>
          </p:cNvSpPr>
          <p:nvPr>
            <p:ph type="sldNum" sz="quarter" idx="12"/>
          </p:nvPr>
        </p:nvSpPr>
        <p:spPr bwMode="auto">
          <a:xfrm>
            <a:off x="7010400" y="6400800"/>
            <a:ext cx="2057400" cy="38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r>
              <a:rPr lang="fr-FR" altLang="fr-FR" sz="1800" dirty="0" smtClean="0">
                <a:solidFill>
                  <a:srgbClr val="FFFFFF"/>
                </a:solidFill>
                <a:latin typeface="Arial" panose="020B0604020202020204" pitchFamily="34" charset="0"/>
              </a:rPr>
              <a:t>2</a:t>
            </a:r>
          </a:p>
        </p:txBody>
      </p:sp>
      <p:sp>
        <p:nvSpPr>
          <p:cNvPr id="4" name="Espace réservé du pied de page 3"/>
          <p:cNvSpPr>
            <a:spLocks noGrp="1"/>
          </p:cNvSpPr>
          <p:nvPr>
            <p:ph type="ftr" sz="quarter" idx="11"/>
          </p:nvPr>
        </p:nvSpPr>
        <p:spPr>
          <a:xfrm>
            <a:off x="5952517" y="6400800"/>
            <a:ext cx="3086100" cy="365125"/>
          </a:xfrm>
        </p:spPr>
        <p:txBody>
          <a:bodyPr/>
          <a:lstStyle/>
          <a:p>
            <a:pPr>
              <a:defRPr/>
            </a:pPr>
            <a:r>
              <a:rPr lang="fr-FR" dirty="0" smtClean="0"/>
              <a:t>                                                            3</a:t>
            </a:r>
            <a:endParaRPr lang="fr-FR" dirty="0"/>
          </a:p>
        </p:txBody>
      </p:sp>
    </p:spTree>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rchemin horizontal 5"/>
          <p:cNvSpPr/>
          <p:nvPr/>
        </p:nvSpPr>
        <p:spPr>
          <a:xfrm>
            <a:off x="1941513" y="806449"/>
            <a:ext cx="5334000" cy="1143000"/>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5122" name="Titre 1"/>
          <p:cNvSpPr>
            <a:spLocks noGrp="1"/>
          </p:cNvSpPr>
          <p:nvPr>
            <p:ph type="title"/>
          </p:nvPr>
        </p:nvSpPr>
        <p:spPr>
          <a:xfrm>
            <a:off x="722313" y="919419"/>
            <a:ext cx="7772400" cy="762000"/>
          </a:xfrm>
          <a:extLst/>
        </p:spPr>
        <p:txBody>
          <a:bodyPr>
            <a:normAutofit/>
          </a:bodyPr>
          <a:lstStyle/>
          <a:p>
            <a:pPr algn="ctr" eaLnBrk="1" fontAlgn="auto" hangingPunct="1">
              <a:spcAft>
                <a:spcPts val="0"/>
              </a:spcAft>
              <a:defRPr/>
            </a:pPr>
            <a:r>
              <a:rPr lang="fr-FR" altLang="fr-FR" sz="3600" b="1" dirty="0" smtClean="0">
                <a:solidFill>
                  <a:srgbClr val="002060"/>
                </a:solidFill>
                <a:effectLst>
                  <a:outerShdw blurRad="38100" dist="38100" dir="2700000" algn="tl">
                    <a:srgbClr val="000000">
                      <a:alpha val="43137"/>
                    </a:srgbClr>
                  </a:outerShdw>
                </a:effectLst>
                <a:latin typeface="+mn-lt"/>
              </a:rPr>
              <a:t>Quartiers 2030</a:t>
            </a:r>
          </a:p>
        </p:txBody>
      </p:sp>
      <p:sp>
        <p:nvSpPr>
          <p:cNvPr id="3" name="Espace réservé du contenu 2"/>
          <p:cNvSpPr>
            <a:spLocks noGrp="1"/>
          </p:cNvSpPr>
          <p:nvPr>
            <p:ph type="body" idx="1"/>
          </p:nvPr>
        </p:nvSpPr>
        <p:spPr>
          <a:xfrm>
            <a:off x="722313" y="2209800"/>
            <a:ext cx="7772400" cy="3886200"/>
          </a:xfrm>
        </p:spPr>
        <p:txBody>
          <a:bodyPr>
            <a:noAutofit/>
          </a:bodyPr>
          <a:lstStyle/>
          <a:p>
            <a:pPr algn="just" eaLnBrk="1" fontAlgn="auto" hangingPunct="1">
              <a:spcAft>
                <a:spcPts val="0"/>
              </a:spcAft>
              <a:buClr>
                <a:schemeClr val="accent3"/>
              </a:buClr>
              <a:defRPr/>
            </a:pPr>
            <a:r>
              <a:rPr lang="fr-FR" sz="1800" dirty="0" smtClean="0">
                <a:ea typeface="Cambria" panose="02040503050406030204" pitchFamily="18" charset="0"/>
              </a:rPr>
              <a:t>Le </a:t>
            </a:r>
            <a:r>
              <a:rPr lang="fr-FR" sz="1800" dirty="0">
                <a:ea typeface="Cambria" panose="02040503050406030204" pitchFamily="18" charset="0"/>
              </a:rPr>
              <a:t>Contrat Engagements </a:t>
            </a:r>
            <a:r>
              <a:rPr lang="fr-FR" sz="1800" dirty="0" smtClean="0">
                <a:ea typeface="Cambria" panose="02040503050406030204" pitchFamily="18" charset="0"/>
              </a:rPr>
              <a:t>2030</a:t>
            </a:r>
            <a:r>
              <a:rPr lang="fr-FR" sz="1800" dirty="0">
                <a:ea typeface="Cambria" panose="02040503050406030204" pitchFamily="18" charset="0"/>
              </a:rPr>
              <a:t> </a:t>
            </a:r>
            <a:r>
              <a:rPr lang="fr-FR" sz="1800" dirty="0" smtClean="0">
                <a:ea typeface="Cambria" panose="02040503050406030204" pitchFamily="18" charset="0"/>
              </a:rPr>
              <a:t>est :</a:t>
            </a:r>
            <a:endParaRPr lang="fr-FR" sz="1800" dirty="0">
              <a:ea typeface="Cambria" panose="02040503050406030204" pitchFamily="18" charset="0"/>
            </a:endParaRPr>
          </a:p>
          <a:p>
            <a:pPr marL="331470" indent="-285750" algn="just">
              <a:buClr>
                <a:schemeClr val="accent3"/>
              </a:buClr>
              <a:buFont typeface="Arial" panose="020B0604020202020204" pitchFamily="34" charset="0"/>
              <a:buChar char="•"/>
              <a:defRPr/>
            </a:pPr>
            <a:r>
              <a:rPr lang="fr-FR" sz="1800" dirty="0" smtClean="0">
                <a:ea typeface="Cambria" panose="02040503050406030204" pitchFamily="18" charset="0"/>
              </a:rPr>
              <a:t>Le </a:t>
            </a:r>
            <a:r>
              <a:rPr lang="fr-FR" sz="1800" dirty="0">
                <a:ea typeface="Cambria" panose="02040503050406030204" pitchFamily="18" charset="0"/>
              </a:rPr>
              <a:t>document de référence de la politique de la ville menée en faveur des quartiers prioritaires</a:t>
            </a:r>
          </a:p>
          <a:p>
            <a:pPr marL="331470" indent="-285750" algn="just">
              <a:buClr>
                <a:schemeClr val="accent3"/>
              </a:buClr>
              <a:buFont typeface="Arial" panose="020B0604020202020204" pitchFamily="34" charset="0"/>
              <a:buChar char="•"/>
              <a:defRPr/>
            </a:pPr>
            <a:r>
              <a:rPr lang="fr-FR" sz="1800" dirty="0">
                <a:ea typeface="Cambria" panose="02040503050406030204" pitchFamily="18" charset="0"/>
              </a:rPr>
              <a:t>Assouplit les conditions d’organisation de la participation </a:t>
            </a:r>
            <a:r>
              <a:rPr lang="fr-FR" sz="1800" dirty="0" smtClean="0">
                <a:ea typeface="Cambria" panose="02040503050406030204" pitchFamily="18" charset="0"/>
              </a:rPr>
              <a:t>des habitants</a:t>
            </a:r>
            <a:endParaRPr lang="fr-FR" sz="1800" dirty="0">
              <a:ea typeface="Cambria" panose="02040503050406030204" pitchFamily="18" charset="0"/>
            </a:endParaRPr>
          </a:p>
          <a:p>
            <a:pPr marL="331470" indent="-285750" algn="just">
              <a:buClr>
                <a:schemeClr val="accent3"/>
              </a:buClr>
              <a:buFont typeface="Arial" panose="020B0604020202020204" pitchFamily="34" charset="0"/>
              <a:buChar char="•"/>
              <a:defRPr/>
            </a:pPr>
            <a:r>
              <a:rPr lang="fr-FR" sz="1800" dirty="0">
                <a:ea typeface="Cambria" panose="02040503050406030204" pitchFamily="18" charset="0"/>
              </a:rPr>
              <a:t>L'annexe communale validé au CM de Juin 2024 est la déclinaison locale des priorités retenues à l’échelle </a:t>
            </a:r>
            <a:r>
              <a:rPr lang="fr-FR" sz="1800" dirty="0" smtClean="0">
                <a:ea typeface="Cambria" panose="02040503050406030204" pitchFamily="18" charset="0"/>
              </a:rPr>
              <a:t>intercommunale à </a:t>
            </a:r>
            <a:r>
              <a:rPr lang="fr-FR" sz="1800" dirty="0">
                <a:ea typeface="Cambria" panose="02040503050406030204" pitchFamily="18" charset="0"/>
              </a:rPr>
              <a:t>savoir  :</a:t>
            </a:r>
          </a:p>
          <a:p>
            <a:pPr marL="788670" lvl="1" indent="-285750" algn="just">
              <a:buClr>
                <a:schemeClr val="accent3"/>
              </a:buClr>
              <a:buFont typeface="Arial" panose="020B0604020202020204" pitchFamily="34" charset="0"/>
              <a:buChar char="•"/>
              <a:defRPr/>
            </a:pPr>
            <a:r>
              <a:rPr lang="fr-FR" sz="1800" b="1" dirty="0">
                <a:solidFill>
                  <a:schemeClr val="tx1"/>
                </a:solidFill>
                <a:ea typeface="Cambria" panose="02040503050406030204" pitchFamily="18" charset="0"/>
              </a:rPr>
              <a:t>La réussite éducative et le plein emploi </a:t>
            </a:r>
          </a:p>
          <a:p>
            <a:pPr marL="788670" lvl="1" indent="-285750" algn="just">
              <a:buClr>
                <a:schemeClr val="accent3"/>
              </a:buClr>
              <a:buFont typeface="Arial" panose="020B0604020202020204" pitchFamily="34" charset="0"/>
              <a:buChar char="•"/>
              <a:defRPr/>
            </a:pPr>
            <a:r>
              <a:rPr lang="fr-FR" sz="1800" b="1" dirty="0">
                <a:solidFill>
                  <a:schemeClr val="tx1"/>
                </a:solidFill>
                <a:ea typeface="Cambria" panose="02040503050406030204" pitchFamily="18" charset="0"/>
              </a:rPr>
              <a:t>Un cadre de vie sain, durable et sûr </a:t>
            </a:r>
          </a:p>
          <a:p>
            <a:pPr marL="788670" lvl="1" indent="-285750" algn="just">
              <a:buClr>
                <a:schemeClr val="accent3"/>
              </a:buClr>
              <a:buFont typeface="Arial" panose="020B0604020202020204" pitchFamily="34" charset="0"/>
              <a:buChar char="•"/>
              <a:defRPr/>
            </a:pPr>
            <a:r>
              <a:rPr lang="fr-FR" sz="1800" b="1" dirty="0">
                <a:solidFill>
                  <a:schemeClr val="tx1"/>
                </a:solidFill>
                <a:ea typeface="Cambria" panose="02040503050406030204" pitchFamily="18" charset="0"/>
              </a:rPr>
              <a:t>L’égalité des chances et de l’accès aux </a:t>
            </a:r>
            <a:r>
              <a:rPr lang="fr-FR" sz="1800" b="1" dirty="0" smtClean="0">
                <a:solidFill>
                  <a:schemeClr val="tx1"/>
                </a:solidFill>
                <a:ea typeface="Cambria" panose="02040503050406030204" pitchFamily="18" charset="0"/>
              </a:rPr>
              <a:t>droits</a:t>
            </a:r>
            <a:endParaRPr lang="fr-FR" sz="1800" b="1" dirty="0">
              <a:solidFill>
                <a:schemeClr val="tx1"/>
              </a:solidFill>
              <a:ea typeface="Cambria" panose="02040503050406030204" pitchFamily="18" charset="0"/>
            </a:endParaRPr>
          </a:p>
          <a:p>
            <a:pPr marL="331470" indent="-285750" algn="just">
              <a:buClr>
                <a:schemeClr val="accent3"/>
              </a:buClr>
              <a:buFont typeface="Arial" panose="020B0604020202020204" pitchFamily="34" charset="0"/>
              <a:buChar char="•"/>
              <a:defRPr/>
            </a:pPr>
            <a:r>
              <a:rPr lang="fr-FR" sz="1800" dirty="0">
                <a:ea typeface="Cambria" panose="02040503050406030204" pitchFamily="18" charset="0"/>
              </a:rPr>
              <a:t>Aujourd'hui, la population albertivillarienne est estimée à 90 071 habitants dont 83 700 en QPV ce qui représente 92,5% de la population totale.</a:t>
            </a:r>
          </a:p>
          <a:p>
            <a:pPr marL="331470" indent="-285750" algn="just">
              <a:buClr>
                <a:schemeClr val="accent3"/>
              </a:buClr>
              <a:buFont typeface="Arial" panose="020B0604020202020204" pitchFamily="34" charset="0"/>
              <a:buChar char="•"/>
              <a:defRPr/>
            </a:pPr>
            <a:endParaRPr lang="fr-FR" sz="1800" dirty="0">
              <a:ea typeface="Cambria" panose="02040503050406030204" pitchFamily="18" charset="0"/>
            </a:endParaRPr>
          </a:p>
        </p:txBody>
      </p:sp>
      <p:sp>
        <p:nvSpPr>
          <p:cNvPr id="9220"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spcBef>
                <a:spcPct val="0"/>
              </a:spcBef>
              <a:buClrTx/>
              <a:buFontTx/>
              <a:buNone/>
            </a:pPr>
            <a:r>
              <a:rPr lang="fr-FR" altLang="fr-FR" sz="1800" dirty="0" smtClean="0">
                <a:solidFill>
                  <a:srgbClr val="FFFFFF"/>
                </a:solidFill>
                <a:latin typeface="Arial" panose="020B0604020202020204" pitchFamily="34" charset="0"/>
              </a:rPr>
              <a:t>3</a:t>
            </a:r>
          </a:p>
        </p:txBody>
      </p:sp>
      <p:sp>
        <p:nvSpPr>
          <p:cNvPr id="2" name="Espace réservé du pied de page 1"/>
          <p:cNvSpPr>
            <a:spLocks noGrp="1"/>
          </p:cNvSpPr>
          <p:nvPr>
            <p:ph type="ftr" sz="quarter" idx="11"/>
          </p:nvPr>
        </p:nvSpPr>
        <p:spPr>
          <a:xfrm>
            <a:off x="5732463" y="6356351"/>
            <a:ext cx="3086100" cy="365125"/>
          </a:xfrm>
        </p:spPr>
        <p:txBody>
          <a:bodyPr/>
          <a:lstStyle/>
          <a:p>
            <a:pPr>
              <a:defRPr/>
            </a:pPr>
            <a:r>
              <a:rPr lang="fr-FR" dirty="0" smtClean="0"/>
              <a:t>                                                         4</a:t>
            </a:r>
            <a:endParaRPr lang="fr-FR" dirty="0"/>
          </a:p>
        </p:txBody>
      </p:sp>
    </p:spTree>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rchemin horizontal 5"/>
          <p:cNvSpPr/>
          <p:nvPr/>
        </p:nvSpPr>
        <p:spPr>
          <a:xfrm>
            <a:off x="1941513" y="806449"/>
            <a:ext cx="5334000" cy="1143000"/>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5122" name="Titre 1"/>
          <p:cNvSpPr>
            <a:spLocks noGrp="1"/>
          </p:cNvSpPr>
          <p:nvPr>
            <p:ph type="title"/>
          </p:nvPr>
        </p:nvSpPr>
        <p:spPr>
          <a:xfrm>
            <a:off x="722313" y="919419"/>
            <a:ext cx="7772400" cy="762000"/>
          </a:xfrm>
          <a:extLst/>
        </p:spPr>
        <p:txBody>
          <a:bodyPr>
            <a:normAutofit/>
          </a:bodyPr>
          <a:lstStyle/>
          <a:p>
            <a:pPr algn="ctr" eaLnBrk="1" fontAlgn="auto" hangingPunct="1">
              <a:spcAft>
                <a:spcPts val="0"/>
              </a:spcAft>
              <a:defRPr/>
            </a:pPr>
            <a:r>
              <a:rPr lang="fr-FR" altLang="fr-FR" sz="2800" b="1" dirty="0" smtClean="0">
                <a:solidFill>
                  <a:srgbClr val="002060"/>
                </a:solidFill>
                <a:effectLst>
                  <a:outerShdw blurRad="38100" dist="38100" dir="2700000" algn="tl">
                    <a:srgbClr val="000000">
                      <a:alpha val="43137"/>
                    </a:srgbClr>
                  </a:outerShdw>
                </a:effectLst>
                <a:latin typeface="+mn-lt"/>
              </a:rPr>
              <a:t> La Nouvelle Géographie prioritaire</a:t>
            </a:r>
          </a:p>
        </p:txBody>
      </p:sp>
      <p:sp>
        <p:nvSpPr>
          <p:cNvPr id="3" name="Espace réservé du contenu 2"/>
          <p:cNvSpPr>
            <a:spLocks noGrp="1"/>
          </p:cNvSpPr>
          <p:nvPr>
            <p:ph type="body" idx="1"/>
          </p:nvPr>
        </p:nvSpPr>
        <p:spPr>
          <a:xfrm>
            <a:off x="1295399" y="2209800"/>
            <a:ext cx="6477001" cy="3886200"/>
          </a:xfrm>
        </p:spPr>
        <p:txBody>
          <a:bodyPr>
            <a:noAutofit/>
          </a:bodyPr>
          <a:lstStyle/>
          <a:p>
            <a:pPr marL="45720" algn="just">
              <a:buClr>
                <a:schemeClr val="accent3"/>
              </a:buClr>
              <a:defRPr/>
            </a:pPr>
            <a:endParaRPr lang="fr-FR" sz="1800" dirty="0">
              <a:ea typeface="Cambria" panose="02040503050406030204" pitchFamily="18" charset="0"/>
            </a:endParaRPr>
          </a:p>
        </p:txBody>
      </p:sp>
      <p:pic>
        <p:nvPicPr>
          <p:cNvPr id="7" name="Image 6"/>
          <p:cNvPicPr>
            <a:picLocks noChangeAspect="1"/>
          </p:cNvPicPr>
          <p:nvPr/>
        </p:nvPicPr>
        <p:blipFill>
          <a:blip r:embed="rId2"/>
          <a:stretch>
            <a:fillRect/>
          </a:stretch>
        </p:blipFill>
        <p:spPr>
          <a:xfrm>
            <a:off x="1303563" y="2209800"/>
            <a:ext cx="6697437" cy="3886200"/>
          </a:xfrm>
          <a:prstGeom prst="rect">
            <a:avLst/>
          </a:prstGeom>
        </p:spPr>
      </p:pic>
      <p:pic>
        <p:nvPicPr>
          <p:cNvPr id="8" name="Image 7"/>
          <p:cNvPicPr>
            <a:picLocks noChangeAspect="1"/>
          </p:cNvPicPr>
          <p:nvPr/>
        </p:nvPicPr>
        <p:blipFill>
          <a:blip r:embed="rId3"/>
          <a:stretch>
            <a:fillRect/>
          </a:stretch>
        </p:blipFill>
        <p:spPr>
          <a:xfrm>
            <a:off x="3026530" y="3246104"/>
            <a:ext cx="3090940" cy="365792"/>
          </a:xfrm>
          <a:prstGeom prst="rect">
            <a:avLst/>
          </a:prstGeom>
        </p:spPr>
      </p:pic>
    </p:spTree>
    <p:extLst>
      <p:ext uri="{BB962C8B-B14F-4D97-AF65-F5344CB8AC3E}">
        <p14:creationId xmlns:p14="http://schemas.microsoft.com/office/powerpoint/2010/main" val="913525631"/>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archemin horizontal 7"/>
          <p:cNvSpPr/>
          <p:nvPr/>
        </p:nvSpPr>
        <p:spPr>
          <a:xfrm>
            <a:off x="670560" y="2057400"/>
            <a:ext cx="8115300" cy="1828800"/>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7" name="Titre 1"/>
          <p:cNvSpPr>
            <a:spLocks noGrp="1"/>
          </p:cNvSpPr>
          <p:nvPr>
            <p:ph type="title"/>
          </p:nvPr>
        </p:nvSpPr>
        <p:spPr>
          <a:xfrm>
            <a:off x="556260" y="2432156"/>
            <a:ext cx="8229600" cy="1079287"/>
          </a:xfrm>
          <a:extLst/>
        </p:spPr>
        <p:txBody>
          <a:bodyPr>
            <a:normAutofit/>
          </a:bodyPr>
          <a:lstStyle/>
          <a:p>
            <a:pPr algn="ctr" eaLnBrk="1" fontAlgn="auto" hangingPunct="1">
              <a:spcAft>
                <a:spcPts val="0"/>
              </a:spcAft>
              <a:defRPr/>
            </a:pPr>
            <a:r>
              <a:rPr lang="fr-FR" altLang="fr-FR" sz="3200" b="1" dirty="0" smtClean="0">
                <a:solidFill>
                  <a:srgbClr val="002060"/>
                </a:solidFill>
                <a:effectLst>
                  <a:outerShdw blurRad="38100" dist="38100" dir="2700000" algn="tl">
                    <a:srgbClr val="000000">
                      <a:alpha val="43137"/>
                    </a:srgbClr>
                  </a:outerShdw>
                </a:effectLst>
                <a:latin typeface="+mn-lt"/>
              </a:rPr>
              <a:t>Bilan de la programmation 2024</a:t>
            </a:r>
          </a:p>
        </p:txBody>
      </p:sp>
      <p:sp>
        <p:nvSpPr>
          <p:cNvPr id="5" name="Espace réservé du numéro de diapositive 4"/>
          <p:cNvSpPr>
            <a:spLocks noGrp="1"/>
          </p:cNvSpPr>
          <p:nvPr>
            <p:ph type="sldNum" sz="quarter" idx="12"/>
          </p:nvPr>
        </p:nvSpPr>
        <p:spPr/>
        <p:txBody>
          <a:bodyPr/>
          <a:lstStyle/>
          <a:p>
            <a:pPr>
              <a:defRPr/>
            </a:pPr>
            <a:fld id="{37A7B60E-02A6-4F41-889B-FB835DB9FDDE}" type="slidenum">
              <a:rPr lang="fr-FR" altLang="fr-FR" smtClean="0"/>
              <a:pPr>
                <a:defRPr/>
              </a:pPr>
              <a:t>6</a:t>
            </a:fld>
            <a:endParaRPr lang="fr-FR" altLang="fr-FR"/>
          </a:p>
        </p:txBody>
      </p:sp>
    </p:spTree>
    <p:extLst>
      <p:ext uri="{BB962C8B-B14F-4D97-AF65-F5344CB8AC3E}">
        <p14:creationId xmlns:p14="http://schemas.microsoft.com/office/powerpoint/2010/main" val="7967962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609600" y="152400"/>
            <a:ext cx="7905750" cy="5257800"/>
          </a:xfrm>
          <a:ln>
            <a:solidFill>
              <a:srgbClr val="FFFFFF"/>
            </a:solidFill>
          </a:ln>
        </p:spPr>
        <p:txBody>
          <a:bodyPr>
            <a:normAutofit fontScale="85000" lnSpcReduction="10000"/>
          </a:bodyPr>
          <a:lstStyle/>
          <a:p>
            <a:pPr marL="109537" indent="0" algn="ctr">
              <a:buClr>
                <a:schemeClr val="accent3"/>
              </a:buClr>
              <a:buNone/>
              <a:defRPr/>
            </a:pPr>
            <a:endParaRPr lang="fr-FR" sz="1800" b="1" dirty="0" smtClean="0">
              <a:ea typeface="Cambria" panose="02040503050406030204" pitchFamily="18" charset="0"/>
            </a:endParaRPr>
          </a:p>
          <a:p>
            <a:pPr marL="109537" indent="0" algn="ctr">
              <a:buClr>
                <a:schemeClr val="accent3"/>
              </a:buClr>
              <a:buNone/>
              <a:defRPr/>
            </a:pPr>
            <a:r>
              <a:rPr lang="fr-FR" sz="1900" b="1" dirty="0" smtClean="0">
                <a:ea typeface="Cambria" panose="02040503050406030204" pitchFamily="18" charset="0"/>
              </a:rPr>
              <a:t>Le </a:t>
            </a:r>
            <a:r>
              <a:rPr lang="fr-FR" sz="1900" b="1" dirty="0">
                <a:ea typeface="Cambria" panose="02040503050406030204" pitchFamily="18" charset="0"/>
              </a:rPr>
              <a:t>contrat de ville en </a:t>
            </a:r>
            <a:r>
              <a:rPr lang="fr-FR" sz="1900" b="1" dirty="0" smtClean="0">
                <a:ea typeface="Cambria" panose="02040503050406030204" pitchFamily="18" charset="0"/>
              </a:rPr>
              <a:t>2024 c’est:</a:t>
            </a:r>
          </a:p>
          <a:p>
            <a:pPr marL="109537" indent="0" algn="ctr">
              <a:buClr>
                <a:schemeClr val="accent3"/>
              </a:buClr>
              <a:buNone/>
              <a:defRPr/>
            </a:pPr>
            <a:endParaRPr lang="fr-FR" sz="1900" b="1" dirty="0" smtClean="0">
              <a:ea typeface="Cambria" panose="02040503050406030204" pitchFamily="18" charset="0"/>
            </a:endParaRPr>
          </a:p>
          <a:p>
            <a:pPr marL="452437" indent="-342900" algn="just">
              <a:buClr>
                <a:schemeClr val="accent3"/>
              </a:buClr>
              <a:defRPr/>
            </a:pPr>
            <a:r>
              <a:rPr lang="fr-FR" sz="1700" dirty="0">
                <a:ea typeface="Cambria" panose="02040503050406030204" pitchFamily="18" charset="0"/>
              </a:rPr>
              <a:t>134 demandes pour 2 006 935 € de demandes </a:t>
            </a:r>
          </a:p>
          <a:p>
            <a:pPr marL="452437" indent="-342900" algn="just">
              <a:buClr>
                <a:schemeClr val="accent3"/>
              </a:buClr>
              <a:defRPr/>
            </a:pPr>
            <a:r>
              <a:rPr lang="fr-FR" sz="1700" dirty="0">
                <a:ea typeface="Cambria" panose="02040503050406030204" pitchFamily="18" charset="0"/>
              </a:rPr>
              <a:t>+ 48 demandes multi villes pour une demande de 298 571</a:t>
            </a:r>
            <a:r>
              <a:rPr lang="fr-FR" sz="1700" dirty="0" smtClean="0">
                <a:ea typeface="Cambria" panose="02040503050406030204" pitchFamily="18" charset="0"/>
              </a:rPr>
              <a:t>€</a:t>
            </a:r>
          </a:p>
          <a:p>
            <a:pPr marL="452437" indent="-342900" algn="just">
              <a:buClr>
                <a:schemeClr val="accent3"/>
              </a:buClr>
              <a:defRPr/>
            </a:pPr>
            <a:r>
              <a:rPr lang="fr-FR" sz="1700" dirty="0" smtClean="0">
                <a:ea typeface="Cambria" panose="02040503050406030204" pitchFamily="18" charset="0"/>
              </a:rPr>
              <a:t>Au total 182 demandes pour un montant de 2 305 506</a:t>
            </a:r>
            <a:endParaRPr lang="fr-FR" sz="1700" dirty="0" smtClean="0">
              <a:ea typeface="Cambria" panose="02040503050406030204" pitchFamily="18" charset="0"/>
            </a:endParaRPr>
          </a:p>
          <a:p>
            <a:pPr marL="452437" indent="-342900" algn="just">
              <a:buClr>
                <a:schemeClr val="accent3"/>
              </a:buClr>
              <a:defRPr/>
            </a:pPr>
            <a:r>
              <a:rPr lang="fr-FR" sz="1700" dirty="0" smtClean="0">
                <a:ea typeface="Cambria" panose="02040503050406030204" pitchFamily="18" charset="0"/>
              </a:rPr>
              <a:t>1 </a:t>
            </a:r>
            <a:r>
              <a:rPr lang="fr-FR" sz="1700" dirty="0">
                <a:ea typeface="Cambria" panose="02040503050406030204" pitchFamily="18" charset="0"/>
              </a:rPr>
              <a:t>600 000 € </a:t>
            </a:r>
            <a:r>
              <a:rPr lang="fr-FR" sz="1700" dirty="0" smtClean="0">
                <a:ea typeface="Cambria" panose="02040503050406030204" pitchFamily="18" charset="0"/>
              </a:rPr>
              <a:t>+ 136 000 </a:t>
            </a:r>
            <a:r>
              <a:rPr lang="fr-FR" sz="1700" dirty="0">
                <a:ea typeface="Cambria" panose="02040503050406030204" pitchFamily="18" charset="0"/>
              </a:rPr>
              <a:t>€  supplémentaires en 2024 </a:t>
            </a:r>
            <a:r>
              <a:rPr lang="fr-FR" sz="1700" dirty="0" smtClean="0">
                <a:ea typeface="Cambria" panose="02040503050406030204" pitchFamily="18" charset="0"/>
              </a:rPr>
              <a:t>soit </a:t>
            </a:r>
            <a:r>
              <a:rPr lang="fr-FR" sz="1700" dirty="0">
                <a:ea typeface="Cambria" panose="02040503050406030204" pitchFamily="18" charset="0"/>
              </a:rPr>
              <a:t>un total de 1 </a:t>
            </a:r>
            <a:r>
              <a:rPr lang="fr-FR" sz="1700" dirty="0" smtClean="0">
                <a:ea typeface="Cambria" panose="02040503050406030204" pitchFamily="18" charset="0"/>
              </a:rPr>
              <a:t>736 000 incluant les ingénieries. </a:t>
            </a:r>
            <a:r>
              <a:rPr lang="fr-FR" sz="1700" b="1" dirty="0" smtClean="0">
                <a:ea typeface="Cambria" panose="02040503050406030204" pitchFamily="18" charset="0"/>
              </a:rPr>
              <a:t>Les 1 736 000 sont le financement de la part Etat pour la programmation 2024.</a:t>
            </a:r>
          </a:p>
          <a:p>
            <a:pPr marL="452437" indent="-342900" algn="just">
              <a:buClr>
                <a:schemeClr val="accent3"/>
              </a:buClr>
              <a:defRPr/>
            </a:pPr>
            <a:r>
              <a:rPr lang="fr-FR" sz="1700" dirty="0" smtClean="0">
                <a:ea typeface="Cambria" panose="02040503050406030204" pitchFamily="18" charset="0"/>
              </a:rPr>
              <a:t>1 </a:t>
            </a:r>
            <a:r>
              <a:rPr lang="fr-FR" sz="1700" dirty="0">
                <a:ea typeface="Cambria" panose="02040503050406030204" pitchFamily="18" charset="0"/>
              </a:rPr>
              <a:t>588 542 € sur la programmation Aubervilliers (</a:t>
            </a:r>
            <a:r>
              <a:rPr lang="fr-FR" sz="1700" b="1" dirty="0">
                <a:ea typeface="Cambria" panose="02040503050406030204" pitchFamily="18" charset="0"/>
              </a:rPr>
              <a:t>120 projets retenus</a:t>
            </a:r>
            <a:r>
              <a:rPr lang="fr-FR" sz="1700" dirty="0">
                <a:ea typeface="Cambria" panose="02040503050406030204" pitchFamily="18" charset="0"/>
              </a:rPr>
              <a:t>) </a:t>
            </a:r>
            <a:endParaRPr lang="fr-FR" sz="1700" dirty="0" smtClean="0">
              <a:ea typeface="Cambria" panose="02040503050406030204" pitchFamily="18" charset="0"/>
            </a:endParaRPr>
          </a:p>
          <a:p>
            <a:pPr marL="452437" indent="-342900" algn="just">
              <a:buClr>
                <a:schemeClr val="accent3"/>
              </a:buClr>
              <a:defRPr/>
            </a:pPr>
            <a:r>
              <a:rPr lang="fr-FR" sz="1700" dirty="0" smtClean="0">
                <a:ea typeface="Cambria" panose="02040503050406030204" pitchFamily="18" charset="0"/>
              </a:rPr>
              <a:t>147 458 € sur la programmation multi-villes (</a:t>
            </a:r>
            <a:r>
              <a:rPr lang="fr-FR" sz="1700" b="1" dirty="0" smtClean="0">
                <a:ea typeface="Cambria" panose="02040503050406030204" pitchFamily="18" charset="0"/>
              </a:rPr>
              <a:t>28 projets retenus</a:t>
            </a:r>
            <a:r>
              <a:rPr lang="fr-FR" sz="1700" dirty="0" smtClean="0">
                <a:ea typeface="Cambria" panose="02040503050406030204" pitchFamily="18" charset="0"/>
              </a:rPr>
              <a:t>) </a:t>
            </a:r>
            <a:endParaRPr lang="fr-FR" sz="1700" dirty="0">
              <a:ea typeface="Cambria" panose="02040503050406030204" pitchFamily="18" charset="0"/>
            </a:endParaRPr>
          </a:p>
          <a:p>
            <a:pPr marL="452437" indent="-342900" algn="just">
              <a:buClr>
                <a:schemeClr val="accent3"/>
              </a:buClr>
              <a:defRPr/>
            </a:pPr>
            <a:r>
              <a:rPr lang="fr-FR" sz="1700" dirty="0" smtClean="0">
                <a:ea typeface="Cambria" panose="02040503050406030204" pitchFamily="18" charset="0"/>
              </a:rPr>
              <a:t>Cofinancement OPH sur 15 projets</a:t>
            </a:r>
            <a:endParaRPr lang="fr-FR" sz="1700" strike="sngStrike" dirty="0" smtClean="0">
              <a:ea typeface="Cambria" panose="02040503050406030204" pitchFamily="18" charset="0"/>
            </a:endParaRPr>
          </a:p>
          <a:p>
            <a:pPr marL="452437" indent="-342900" algn="just">
              <a:buClr>
                <a:schemeClr val="accent3"/>
              </a:buClr>
              <a:defRPr/>
            </a:pPr>
            <a:r>
              <a:rPr lang="fr-FR" sz="1700" dirty="0" smtClean="0">
                <a:ea typeface="Cambria" panose="02040503050406030204" pitchFamily="18" charset="0"/>
              </a:rPr>
              <a:t>35% de nouveaux projets</a:t>
            </a:r>
          </a:p>
          <a:p>
            <a:pPr marL="452437" indent="-342900" algn="just">
              <a:buClr>
                <a:schemeClr val="accent3"/>
              </a:buClr>
              <a:defRPr/>
            </a:pPr>
            <a:r>
              <a:rPr lang="fr-FR" sz="1700" dirty="0" smtClean="0">
                <a:ea typeface="Cambria" panose="02040503050406030204" pitchFamily="18" charset="0"/>
              </a:rPr>
              <a:t>70 % de financement associations et 30% ville</a:t>
            </a:r>
          </a:p>
          <a:p>
            <a:pPr marL="452437" indent="-342900" algn="just">
              <a:buClr>
                <a:schemeClr val="accent3"/>
              </a:buClr>
              <a:defRPr/>
            </a:pPr>
            <a:r>
              <a:rPr lang="fr-FR" sz="1700" dirty="0">
                <a:ea typeface="Cambria" panose="02040503050406030204" pitchFamily="18" charset="0"/>
              </a:rPr>
              <a:t>La proposition d’arbitrage a été faite en tenant compte de plusieurs critères : </a:t>
            </a:r>
          </a:p>
          <a:p>
            <a:pPr marL="909637" lvl="1" indent="-342900" algn="just">
              <a:buClr>
                <a:schemeClr val="accent3"/>
              </a:buClr>
              <a:buFont typeface="+mj-lt"/>
              <a:buAutoNum type="arabicPeriod"/>
              <a:defRPr/>
            </a:pPr>
            <a:r>
              <a:rPr lang="fr-FR" sz="1500" dirty="0">
                <a:ea typeface="Cambria" panose="02040503050406030204" pitchFamily="18" charset="0"/>
              </a:rPr>
              <a:t>L’ adéquation avec les priorités et objectifs du contrat de </a:t>
            </a:r>
            <a:r>
              <a:rPr lang="fr-FR" sz="1500" dirty="0" smtClean="0">
                <a:ea typeface="Cambria" panose="02040503050406030204" pitchFamily="18" charset="0"/>
              </a:rPr>
              <a:t>ville, </a:t>
            </a:r>
          </a:p>
          <a:p>
            <a:pPr marL="909637" lvl="1" indent="-342900" algn="just">
              <a:buClr>
                <a:schemeClr val="accent3"/>
              </a:buClr>
              <a:buFont typeface="+mj-lt"/>
              <a:buAutoNum type="arabicPeriod"/>
              <a:defRPr/>
            </a:pPr>
            <a:r>
              <a:rPr lang="fr-FR" sz="1500" dirty="0" smtClean="0">
                <a:ea typeface="Cambria" panose="02040503050406030204" pitchFamily="18" charset="0"/>
              </a:rPr>
              <a:t>Le coût du projet et faisabilité, mobilisation de partenaires et d’autres financements, public et territoire visé. </a:t>
            </a:r>
          </a:p>
          <a:p>
            <a:pPr marL="909637" lvl="1" indent="-342900" algn="just">
              <a:buClr>
                <a:schemeClr val="accent3"/>
              </a:buClr>
              <a:buFont typeface="+mj-lt"/>
              <a:buAutoNum type="arabicPeriod"/>
              <a:defRPr/>
            </a:pPr>
            <a:r>
              <a:rPr lang="fr-FR" sz="1500" dirty="0" smtClean="0">
                <a:ea typeface="Cambria" panose="02040503050406030204" pitchFamily="18" charset="0"/>
              </a:rPr>
              <a:t>Les avis du jury: services de la ville, services de l’Etat, élus et membres du conseil citoyen. Par ailleurs, une attention a été portée sur les éventuelles demandes de report en cours ou l’absence de bilans provisoires. </a:t>
            </a:r>
          </a:p>
          <a:p>
            <a:pPr marL="452437" indent="-342900" algn="just">
              <a:buClr>
                <a:schemeClr val="accent3"/>
              </a:buClr>
              <a:defRPr/>
            </a:pPr>
            <a:endParaRPr lang="fr-FR" sz="1500" dirty="0" smtClean="0">
              <a:ea typeface="Cambria" panose="02040503050406030204" pitchFamily="18" charset="0"/>
            </a:endParaRPr>
          </a:p>
          <a:p>
            <a:pPr marL="452437" indent="-342900" algn="just">
              <a:buClr>
                <a:schemeClr val="accent3"/>
              </a:buClr>
              <a:defRPr/>
            </a:pPr>
            <a:endParaRPr lang="fr-FR" sz="1700" dirty="0" smtClean="0">
              <a:ea typeface="Cambria" panose="02040503050406030204" pitchFamily="18" charset="0"/>
            </a:endParaRPr>
          </a:p>
          <a:p>
            <a:pPr marL="109537" indent="0">
              <a:buClr>
                <a:schemeClr val="accent3"/>
              </a:buClr>
              <a:buNone/>
              <a:defRPr/>
            </a:pPr>
            <a:endParaRPr lang="fr-FR" sz="3000" dirty="0" smtClean="0">
              <a:ea typeface="Cambria" panose="02040503050406030204" pitchFamily="18" charset="0"/>
            </a:endParaRPr>
          </a:p>
        </p:txBody>
      </p:sp>
      <p:sp>
        <p:nvSpPr>
          <p:cNvPr id="6" name="Espace réservé du numéro de diapositive 5"/>
          <p:cNvSpPr>
            <a:spLocks noGrp="1"/>
          </p:cNvSpPr>
          <p:nvPr>
            <p:ph type="sldNum" sz="quarter" idx="12"/>
          </p:nvPr>
        </p:nvSpPr>
        <p:spPr/>
        <p:txBody>
          <a:bodyPr/>
          <a:lstStyle/>
          <a:p>
            <a:pPr>
              <a:defRPr/>
            </a:pPr>
            <a:fld id="{37A7B60E-02A6-4F41-889B-FB835DB9FDDE}" type="slidenum">
              <a:rPr lang="fr-FR" altLang="fr-FR" smtClean="0"/>
              <a:pPr>
                <a:defRPr/>
              </a:pPr>
              <a:t>7</a:t>
            </a:fld>
            <a:endParaRPr lang="fr-FR" altLang="fr-FR"/>
          </a:p>
        </p:txBody>
      </p:sp>
    </p:spTree>
    <p:extLst>
      <p:ext uri="{BB962C8B-B14F-4D97-AF65-F5344CB8AC3E}">
        <p14:creationId xmlns:p14="http://schemas.microsoft.com/office/powerpoint/2010/main" val="4286856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609600" y="152400"/>
            <a:ext cx="7905750" cy="5257800"/>
          </a:xfrm>
          <a:ln>
            <a:solidFill>
              <a:srgbClr val="FFFFFF"/>
            </a:solidFill>
          </a:ln>
        </p:spPr>
        <p:txBody>
          <a:bodyPr>
            <a:normAutofit/>
          </a:bodyPr>
          <a:lstStyle/>
          <a:p>
            <a:pPr marL="109537" indent="0" algn="ctr">
              <a:buClr>
                <a:schemeClr val="accent3"/>
              </a:buClr>
              <a:buNone/>
              <a:defRPr/>
            </a:pPr>
            <a:endParaRPr lang="fr-FR" sz="1800" b="1" dirty="0" smtClean="0">
              <a:ea typeface="Cambria" panose="02040503050406030204" pitchFamily="18" charset="0"/>
            </a:endParaRPr>
          </a:p>
          <a:p>
            <a:pPr marL="109537" indent="0" algn="ctr">
              <a:buClr>
                <a:schemeClr val="accent3"/>
              </a:buClr>
              <a:buNone/>
              <a:defRPr/>
            </a:pPr>
            <a:r>
              <a:rPr lang="fr-FR" sz="1800" b="1" dirty="0" smtClean="0">
                <a:ea typeface="Cambria" panose="02040503050406030204" pitchFamily="18" charset="0"/>
              </a:rPr>
              <a:t>Le </a:t>
            </a:r>
            <a:r>
              <a:rPr lang="fr-FR" sz="1800" b="1" dirty="0">
                <a:ea typeface="Cambria" panose="02040503050406030204" pitchFamily="18" charset="0"/>
              </a:rPr>
              <a:t>contrat de ville en </a:t>
            </a:r>
            <a:r>
              <a:rPr lang="fr-FR" sz="1800" b="1" dirty="0" smtClean="0">
                <a:ea typeface="Cambria" panose="02040503050406030204" pitchFamily="18" charset="0"/>
              </a:rPr>
              <a:t>2024 c’est:</a:t>
            </a:r>
          </a:p>
          <a:p>
            <a:pPr marL="109537" indent="0" algn="ctr">
              <a:buClr>
                <a:schemeClr val="accent3"/>
              </a:buClr>
              <a:buNone/>
              <a:defRPr/>
            </a:pPr>
            <a:endParaRPr lang="fr-FR" sz="1800" b="1" dirty="0" smtClean="0">
              <a:ea typeface="Cambria" panose="02040503050406030204" pitchFamily="18" charset="0"/>
            </a:endParaRPr>
          </a:p>
        </p:txBody>
      </p:sp>
      <p:pic>
        <p:nvPicPr>
          <p:cNvPr id="2" name="Image 1"/>
          <p:cNvPicPr>
            <a:picLocks noChangeAspect="1"/>
          </p:cNvPicPr>
          <p:nvPr/>
        </p:nvPicPr>
        <p:blipFill>
          <a:blip r:embed="rId2"/>
          <a:stretch>
            <a:fillRect/>
          </a:stretch>
        </p:blipFill>
        <p:spPr>
          <a:xfrm>
            <a:off x="1502538" y="1203387"/>
            <a:ext cx="6269861" cy="3846331"/>
          </a:xfrm>
          <a:prstGeom prst="rect">
            <a:avLst/>
          </a:prstGeom>
        </p:spPr>
      </p:pic>
      <p:sp>
        <p:nvSpPr>
          <p:cNvPr id="7" name="Espace réservé du numéro de diapositive 6"/>
          <p:cNvSpPr>
            <a:spLocks noGrp="1"/>
          </p:cNvSpPr>
          <p:nvPr>
            <p:ph type="sldNum" sz="quarter" idx="12"/>
          </p:nvPr>
        </p:nvSpPr>
        <p:spPr/>
        <p:txBody>
          <a:bodyPr/>
          <a:lstStyle/>
          <a:p>
            <a:pPr>
              <a:defRPr/>
            </a:pPr>
            <a:fld id="{37A7B60E-02A6-4F41-889B-FB835DB9FDDE}" type="slidenum">
              <a:rPr lang="fr-FR" altLang="fr-FR" smtClean="0"/>
              <a:pPr>
                <a:defRPr/>
              </a:pPr>
              <a:t>8</a:t>
            </a:fld>
            <a:endParaRPr lang="fr-FR" altLang="fr-FR"/>
          </a:p>
        </p:txBody>
      </p:sp>
    </p:spTree>
    <p:extLst>
      <p:ext uri="{BB962C8B-B14F-4D97-AF65-F5344CB8AC3E}">
        <p14:creationId xmlns:p14="http://schemas.microsoft.com/office/powerpoint/2010/main" val="2820657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chemin horizontal 3"/>
          <p:cNvSpPr/>
          <p:nvPr/>
        </p:nvSpPr>
        <p:spPr>
          <a:xfrm>
            <a:off x="838200" y="1828800"/>
            <a:ext cx="7543800" cy="1630044"/>
          </a:xfrm>
          <a:prstGeom prst="horizontalScrol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r-FR" altLang="fr-FR" sz="2400" b="1" dirty="0" smtClean="0">
                <a:solidFill>
                  <a:srgbClr val="002060"/>
                </a:solidFill>
                <a:effectLst>
                  <a:outerShdw blurRad="38100" dist="38100" dir="2700000" algn="tl">
                    <a:srgbClr val="000000">
                      <a:alpha val="43137"/>
                    </a:srgbClr>
                  </a:outerShdw>
                </a:effectLst>
              </a:rPr>
              <a:t>QUARTIERS 2030:</a:t>
            </a:r>
          </a:p>
          <a:p>
            <a:pPr algn="ctr"/>
            <a:r>
              <a:rPr lang="fr-FR" sz="2400" b="1" dirty="0" smtClean="0">
                <a:solidFill>
                  <a:srgbClr val="002060"/>
                </a:solidFill>
                <a:effectLst>
                  <a:outerShdw blurRad="38100" dist="38100" dir="2700000" algn="tl">
                    <a:srgbClr val="000000">
                      <a:alpha val="43137"/>
                    </a:srgbClr>
                  </a:outerShdw>
                </a:effectLst>
              </a:rPr>
              <a:t>Déclinaisons et orientations </a:t>
            </a:r>
            <a:endParaRPr lang="fr-FR" sz="2400" dirty="0"/>
          </a:p>
        </p:txBody>
      </p:sp>
      <p:sp>
        <p:nvSpPr>
          <p:cNvPr id="6" name="Espace réservé du numéro de diapositive 5"/>
          <p:cNvSpPr>
            <a:spLocks noGrp="1"/>
          </p:cNvSpPr>
          <p:nvPr>
            <p:ph type="sldNum" sz="quarter" idx="12"/>
          </p:nvPr>
        </p:nvSpPr>
        <p:spPr/>
        <p:txBody>
          <a:bodyPr/>
          <a:lstStyle/>
          <a:p>
            <a:pPr>
              <a:defRPr/>
            </a:pPr>
            <a:fld id="{B07782C0-CEDF-45E7-9BA4-17532F07CA2D}" type="slidenum">
              <a:rPr lang="fr-FR" altLang="fr-FR" smtClean="0"/>
              <a:pPr>
                <a:defRPr/>
              </a:pPr>
              <a:t>9</a:t>
            </a:fld>
            <a:endParaRPr lang="fr-FR" altLang="fr-FR"/>
          </a:p>
        </p:txBody>
      </p:sp>
    </p:spTree>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17357</TotalTime>
  <Words>1581</Words>
  <Application>Microsoft Office PowerPoint</Application>
  <PresentationFormat>Affichage à l'écran (4:3)</PresentationFormat>
  <Paragraphs>221</Paragraphs>
  <Slides>20</Slides>
  <Notes>4</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20</vt:i4>
      </vt:variant>
    </vt:vector>
  </HeadingPairs>
  <TitlesOfParts>
    <vt:vector size="27" baseType="lpstr">
      <vt:lpstr>Arial</vt:lpstr>
      <vt:lpstr>Calibri</vt:lpstr>
      <vt:lpstr>Calibri Light</vt:lpstr>
      <vt:lpstr>Cambria</vt:lpstr>
      <vt:lpstr>Times New Roman</vt:lpstr>
      <vt:lpstr>Wingdings</vt:lpstr>
      <vt:lpstr>Office Theme</vt:lpstr>
      <vt:lpstr>REUNION ANNUELLE DE LA POLITIQUE DE LA VILLE QUARTIERS 2030</vt:lpstr>
      <vt:lpstr>Propos introductifs</vt:lpstr>
      <vt:lpstr>Ordre du jour</vt:lpstr>
      <vt:lpstr>Quartiers 2030</vt:lpstr>
      <vt:lpstr> La Nouvelle Géographie prioritaire</vt:lpstr>
      <vt:lpstr>Bilan de la programmation 2024</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Points d’attentions </vt:lpstr>
      <vt:lpstr>Présentation PowerPoint</vt:lpstr>
      <vt:lpstr>Présentation PowerPoint</vt:lpstr>
      <vt:lpstr> Contacts</vt:lpstr>
      <vt:lpstr>  TEMPS D’ECHANGES AVEC LES PARTICIPANTS </vt:lpstr>
      <vt:lpstr>MERCI DE VOTRE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Suzy DA COSTA</dc:creator>
  <cp:lastModifiedBy>Kadi Kouassi</cp:lastModifiedBy>
  <cp:revision>362</cp:revision>
  <cp:lastPrinted>2024-10-11T14:11:53Z</cp:lastPrinted>
  <dcterms:created xsi:type="dcterms:W3CDTF">1601-01-01T00:00:00Z</dcterms:created>
  <dcterms:modified xsi:type="dcterms:W3CDTF">2024-10-14T14:20:52Z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