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17"/>
  </p:notesMasterIdLst>
  <p:handoutMasterIdLst>
    <p:handoutMasterId r:id="rId18"/>
  </p:handoutMasterIdLst>
  <p:sldIdLst>
    <p:sldId id="260" r:id="rId2"/>
    <p:sldId id="257" r:id="rId3"/>
    <p:sldId id="261" r:id="rId4"/>
    <p:sldId id="258" r:id="rId5"/>
    <p:sldId id="259" r:id="rId6"/>
    <p:sldId id="262" r:id="rId7"/>
    <p:sldId id="263" r:id="rId8"/>
    <p:sldId id="264" r:id="rId9"/>
    <p:sldId id="270" r:id="rId10"/>
    <p:sldId id="265" r:id="rId11"/>
    <p:sldId id="267" r:id="rId12"/>
    <p:sldId id="268" r:id="rId13"/>
    <p:sldId id="269" r:id="rId14"/>
    <p:sldId id="274" r:id="rId15"/>
    <p:sldId id="275" r:id="rId16"/>
  </p:sldIdLst>
  <p:sldSz cx="9144000" cy="6858000" type="screen4x3"/>
  <p:notesSz cx="9144000" cy="6858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2880">
          <p15:clr>
            <a:srgbClr val="A4A3A4"/>
          </p15:clr>
        </p15:guide>
        <p15:guide id="3" orient="horz" pos="4020">
          <p15:clr>
            <a:srgbClr val="A4A3A4"/>
          </p15:clr>
        </p15:guide>
        <p15:guide id="4" pos="2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640"/>
    <p:restoredTop sz="89917" autoAdjust="0"/>
  </p:normalViewPr>
  <p:slideViewPr>
    <p:cSldViewPr snapToObjects="1" showGuides="1">
      <p:cViewPr varScale="1">
        <p:scale>
          <a:sx n="121" d="100"/>
          <a:sy n="121" d="100"/>
        </p:scale>
        <p:origin x="1856" y="176"/>
      </p:cViewPr>
      <p:guideLst>
        <p:guide orient="horz" pos="4110"/>
        <p:guide pos="2880"/>
        <p:guide orient="horz" pos="4020"/>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127" d="100"/>
          <a:sy n="127" d="100"/>
        </p:scale>
        <p:origin x="172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64751C7-49F3-0A48-AD76-2C473F984A94}" type="slidenum">
              <a:rPr lang="fr-FR" smtClean="0"/>
              <a:t>‹N°›</a:t>
            </a:fld>
            <a:endParaRPr lang="fr-FR"/>
          </a:p>
        </p:txBody>
      </p:sp>
      <p:sp>
        <p:nvSpPr>
          <p:cNvPr id="6" name="Espace réservé de la date 5">
            <a:extLst>
              <a:ext uri="{FF2B5EF4-FFF2-40B4-BE49-F238E27FC236}">
                <a16:creationId xmlns:a16="http://schemas.microsoft.com/office/drawing/2014/main" id="{DACD6ACC-6F63-DE44-A43A-F69D2B5BD164}"/>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5E1E39D4-4EF1-274A-A909-5BBC7A83B0AC}" type="datetimeFigureOut">
              <a:rPr lang="fr-FR" smtClean="0"/>
              <a:t>02/06/2021</a:t>
            </a:fld>
            <a:endParaRPr lang="fr-FR"/>
          </a:p>
        </p:txBody>
      </p:sp>
    </p:spTree>
    <p:extLst>
      <p:ext uri="{BB962C8B-B14F-4D97-AF65-F5344CB8AC3E}">
        <p14:creationId xmlns:p14="http://schemas.microsoft.com/office/powerpoint/2010/main" val="324520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533D633-3D6F-D24E-8F00-40308087863E}" type="datetimeFigureOut">
              <a:rPr lang="fr-FR" smtClean="0"/>
              <a:t>02/06/2021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DAD3A5E-FCC5-7940-BE9A-26FED7585657}" type="slidenum">
              <a:rPr lang="fr-FR" smtClean="0"/>
              <a:t>‹N°›</a:t>
            </a:fld>
            <a:endParaRPr lang="fr-FR"/>
          </a:p>
        </p:txBody>
      </p:sp>
    </p:spTree>
    <p:extLst>
      <p:ext uri="{BB962C8B-B14F-4D97-AF65-F5344CB8AC3E}">
        <p14:creationId xmlns:p14="http://schemas.microsoft.com/office/powerpoint/2010/main" val="24525770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a:t>
            </a:fld>
            <a:endParaRPr lang="fr-FR"/>
          </a:p>
        </p:txBody>
      </p:sp>
    </p:spTree>
    <p:extLst>
      <p:ext uri="{BB962C8B-B14F-4D97-AF65-F5344CB8AC3E}">
        <p14:creationId xmlns:p14="http://schemas.microsoft.com/office/powerpoint/2010/main" val="3102027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10</a:t>
            </a:fld>
            <a:endParaRPr lang="fr-FR"/>
          </a:p>
        </p:txBody>
      </p:sp>
    </p:spTree>
    <p:extLst>
      <p:ext uri="{BB962C8B-B14F-4D97-AF65-F5344CB8AC3E}">
        <p14:creationId xmlns:p14="http://schemas.microsoft.com/office/powerpoint/2010/main" val="1854330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11</a:t>
            </a:fld>
            <a:endParaRPr lang="fr-FR"/>
          </a:p>
        </p:txBody>
      </p:sp>
    </p:spTree>
    <p:extLst>
      <p:ext uri="{BB962C8B-B14F-4D97-AF65-F5344CB8AC3E}">
        <p14:creationId xmlns:p14="http://schemas.microsoft.com/office/powerpoint/2010/main" val="997775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12</a:t>
            </a:fld>
            <a:endParaRPr lang="fr-FR"/>
          </a:p>
        </p:txBody>
      </p:sp>
    </p:spTree>
    <p:extLst>
      <p:ext uri="{BB962C8B-B14F-4D97-AF65-F5344CB8AC3E}">
        <p14:creationId xmlns:p14="http://schemas.microsoft.com/office/powerpoint/2010/main" val="1477155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13</a:t>
            </a:fld>
            <a:endParaRPr lang="fr-FR"/>
          </a:p>
        </p:txBody>
      </p:sp>
    </p:spTree>
    <p:extLst>
      <p:ext uri="{BB962C8B-B14F-4D97-AF65-F5344CB8AC3E}">
        <p14:creationId xmlns:p14="http://schemas.microsoft.com/office/powerpoint/2010/main" val="2192826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14</a:t>
            </a:fld>
            <a:endParaRPr lang="fr-FR"/>
          </a:p>
        </p:txBody>
      </p:sp>
    </p:spTree>
    <p:extLst>
      <p:ext uri="{BB962C8B-B14F-4D97-AF65-F5344CB8AC3E}">
        <p14:creationId xmlns:p14="http://schemas.microsoft.com/office/powerpoint/2010/main" val="4201861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15</a:t>
            </a:fld>
            <a:endParaRPr lang="fr-FR"/>
          </a:p>
        </p:txBody>
      </p:sp>
    </p:spTree>
    <p:extLst>
      <p:ext uri="{BB962C8B-B14F-4D97-AF65-F5344CB8AC3E}">
        <p14:creationId xmlns:p14="http://schemas.microsoft.com/office/powerpoint/2010/main" val="174217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2</a:t>
            </a:fld>
            <a:endParaRPr lang="fr-FR"/>
          </a:p>
        </p:txBody>
      </p:sp>
    </p:spTree>
    <p:extLst>
      <p:ext uri="{BB962C8B-B14F-4D97-AF65-F5344CB8AC3E}">
        <p14:creationId xmlns:p14="http://schemas.microsoft.com/office/powerpoint/2010/main" val="163124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3</a:t>
            </a:fld>
            <a:endParaRPr lang="fr-FR"/>
          </a:p>
        </p:txBody>
      </p:sp>
    </p:spTree>
    <p:extLst>
      <p:ext uri="{BB962C8B-B14F-4D97-AF65-F5344CB8AC3E}">
        <p14:creationId xmlns:p14="http://schemas.microsoft.com/office/powerpoint/2010/main" val="44438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4</a:t>
            </a:fld>
            <a:endParaRPr lang="fr-FR"/>
          </a:p>
        </p:txBody>
      </p:sp>
    </p:spTree>
    <p:extLst>
      <p:ext uri="{BB962C8B-B14F-4D97-AF65-F5344CB8AC3E}">
        <p14:creationId xmlns:p14="http://schemas.microsoft.com/office/powerpoint/2010/main" val="424987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5</a:t>
            </a:fld>
            <a:endParaRPr lang="fr-FR"/>
          </a:p>
        </p:txBody>
      </p:sp>
    </p:spTree>
    <p:extLst>
      <p:ext uri="{BB962C8B-B14F-4D97-AF65-F5344CB8AC3E}">
        <p14:creationId xmlns:p14="http://schemas.microsoft.com/office/powerpoint/2010/main" val="4018649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6</a:t>
            </a:fld>
            <a:endParaRPr lang="fr-FR"/>
          </a:p>
        </p:txBody>
      </p:sp>
    </p:spTree>
    <p:extLst>
      <p:ext uri="{BB962C8B-B14F-4D97-AF65-F5344CB8AC3E}">
        <p14:creationId xmlns:p14="http://schemas.microsoft.com/office/powerpoint/2010/main" val="1315777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7</a:t>
            </a:fld>
            <a:endParaRPr lang="fr-FR"/>
          </a:p>
        </p:txBody>
      </p:sp>
    </p:spTree>
    <p:extLst>
      <p:ext uri="{BB962C8B-B14F-4D97-AF65-F5344CB8AC3E}">
        <p14:creationId xmlns:p14="http://schemas.microsoft.com/office/powerpoint/2010/main" val="26284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8</a:t>
            </a:fld>
            <a:endParaRPr lang="fr-FR"/>
          </a:p>
        </p:txBody>
      </p:sp>
    </p:spTree>
    <p:extLst>
      <p:ext uri="{BB962C8B-B14F-4D97-AF65-F5344CB8AC3E}">
        <p14:creationId xmlns:p14="http://schemas.microsoft.com/office/powerpoint/2010/main" val="2130045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AD3A5E-FCC5-7940-BE9A-26FED7585657}" type="slidenum">
              <a:rPr lang="fr-FR" smtClean="0"/>
              <a:t>9</a:t>
            </a:fld>
            <a:endParaRPr lang="fr-FR"/>
          </a:p>
        </p:txBody>
      </p:sp>
    </p:spTree>
    <p:extLst>
      <p:ext uri="{BB962C8B-B14F-4D97-AF65-F5344CB8AC3E}">
        <p14:creationId xmlns:p14="http://schemas.microsoft.com/office/powerpoint/2010/main" val="2398564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mière page">
    <p:spTree>
      <p:nvGrpSpPr>
        <p:cNvPr id="1" name=""/>
        <p:cNvGrpSpPr/>
        <p:nvPr/>
      </p:nvGrpSpPr>
      <p:grpSpPr>
        <a:xfrm>
          <a:off x="0" y="0"/>
          <a:ext cx="0" cy="0"/>
          <a:chOff x="0" y="0"/>
          <a:chExt cx="0" cy="0"/>
        </a:xfrm>
      </p:grpSpPr>
      <p:sp>
        <p:nvSpPr>
          <p:cNvPr id="2" name="Titre 1"/>
          <p:cNvSpPr>
            <a:spLocks noGrp="1"/>
          </p:cNvSpPr>
          <p:nvPr>
            <p:ph type="ctrTitle"/>
          </p:nvPr>
        </p:nvSpPr>
        <p:spPr>
          <a:xfrm>
            <a:off x="0" y="2540754"/>
            <a:ext cx="9144000" cy="542101"/>
          </a:xfrm>
          <a:prstGeom prst="rect">
            <a:avLst/>
          </a:prstGeom>
        </p:spPr>
        <p:txBody>
          <a:bodyPr>
            <a:normAutofit/>
          </a:bodyPr>
          <a:lstStyle>
            <a:lvl1pPr algn="ctr">
              <a:defRPr sz="1800" b="0" u="sng">
                <a:latin typeface="Arial"/>
                <a:cs typeface="Arial"/>
              </a:defRPr>
            </a:lvl1pPr>
          </a:lstStyle>
          <a:p>
            <a:r>
              <a:rPr lang="fr-FR" dirty="0"/>
              <a:t>Cliquez et modifiez le titre</a:t>
            </a:r>
          </a:p>
        </p:txBody>
      </p:sp>
      <p:sp>
        <p:nvSpPr>
          <p:cNvPr id="4" name="Espace réservé de la date 3"/>
          <p:cNvSpPr>
            <a:spLocks noGrp="1"/>
          </p:cNvSpPr>
          <p:nvPr>
            <p:ph type="dt" sz="half" idx="10"/>
          </p:nvPr>
        </p:nvSpPr>
        <p:spPr>
          <a:xfrm>
            <a:off x="457200" y="6356350"/>
            <a:ext cx="1234480" cy="365125"/>
          </a:xfrm>
          <a:prstGeom prst="rect">
            <a:avLst/>
          </a:prstGeom>
        </p:spPr>
        <p:txBody>
          <a:bodyPr/>
          <a:lstStyle>
            <a:lvl1pPr>
              <a:defRPr sz="1000">
                <a:latin typeface="Arial" panose="020B0604020202020204" pitchFamily="34" charset="0"/>
                <a:cs typeface="Arial" panose="020B0604020202020204" pitchFamily="34" charset="0"/>
              </a:defRPr>
            </a:lvl1pPr>
          </a:lstStyle>
          <a:p>
            <a:fld id="{0622201C-0CE1-CF4F-84C3-D81E655D2DB5}" type="datetime1">
              <a:rPr lang="fr-FR" smtClean="0"/>
              <a:t>02/06/2021</a:t>
            </a:fld>
            <a:endParaRPr lang="fr-FR" dirty="0"/>
          </a:p>
        </p:txBody>
      </p:sp>
      <p:sp>
        <p:nvSpPr>
          <p:cNvPr id="5" name="Espace réservé du pied de page 4"/>
          <p:cNvSpPr>
            <a:spLocks noGrp="1"/>
          </p:cNvSpPr>
          <p:nvPr>
            <p:ph type="ftr" sz="quarter" idx="11"/>
          </p:nvPr>
        </p:nvSpPr>
        <p:spPr>
          <a:xfrm>
            <a:off x="1691680" y="6356350"/>
            <a:ext cx="6336704" cy="365125"/>
          </a:xfrm>
          <a:prstGeom prst="rect">
            <a:avLst/>
          </a:prstGeom>
        </p:spPr>
        <p:txBody>
          <a:bodyPr/>
          <a:lstStyle>
            <a:lvl1pPr>
              <a:defRPr sz="1000">
                <a:latin typeface="Arial" panose="020B0604020202020204" pitchFamily="34" charset="0"/>
                <a:cs typeface="Arial" panose="020B0604020202020204" pitchFamily="34" charset="0"/>
              </a:defRPr>
            </a:lvl1pPr>
          </a:lstStyle>
          <a:p>
            <a:r>
              <a:rPr lang="fr-FR"/>
              <a:t>Prix Fondation Cognacq-Jay 2021 - Document de présentation de votre projet</a:t>
            </a:r>
            <a:endParaRPr lang="fr-FR" dirty="0"/>
          </a:p>
        </p:txBody>
      </p:sp>
      <p:sp>
        <p:nvSpPr>
          <p:cNvPr id="6" name="Espace réservé du numéro de diapositive 5"/>
          <p:cNvSpPr>
            <a:spLocks noGrp="1"/>
          </p:cNvSpPr>
          <p:nvPr>
            <p:ph type="sldNum" sz="quarter" idx="12"/>
          </p:nvPr>
        </p:nvSpPr>
        <p:spPr>
          <a:xfrm>
            <a:off x="8028384" y="6356350"/>
            <a:ext cx="658416" cy="365125"/>
          </a:xfrm>
          <a:prstGeom prst="rect">
            <a:avLst/>
          </a:prstGeom>
        </p:spPr>
        <p:txBody>
          <a:bodyPr/>
          <a:lstStyle>
            <a:lvl1pPr>
              <a:defRPr>
                <a:latin typeface="Arial" panose="020B0604020202020204" pitchFamily="34" charset="0"/>
                <a:cs typeface="Arial" panose="020B0604020202020204" pitchFamily="34" charset="0"/>
              </a:defRPr>
            </a:lvl1pPr>
          </a:lstStyle>
          <a:p>
            <a:fld id="{02648243-1AD1-DD45-8C80-AA9CCA651EC0}" type="slidenum">
              <a:rPr lang="fr-FR" smtClean="0"/>
              <a:pPr/>
              <a:t>‹N°›</a:t>
            </a:fld>
            <a:endParaRPr lang="fr-FR" dirty="0"/>
          </a:p>
        </p:txBody>
      </p:sp>
      <p:pic>
        <p:nvPicPr>
          <p:cNvPr id="12" name="Image 11">
            <a:extLst>
              <a:ext uri="{FF2B5EF4-FFF2-40B4-BE49-F238E27FC236}">
                <a16:creationId xmlns:a16="http://schemas.microsoft.com/office/drawing/2014/main" id="{CB92B1D8-EBE2-7440-B774-C8D355633095}"/>
              </a:ext>
            </a:extLst>
          </p:cNvPr>
          <p:cNvPicPr>
            <a:picLocks noChangeAspect="1"/>
          </p:cNvPicPr>
          <p:nvPr userDrawn="1"/>
        </p:nvPicPr>
        <p:blipFill>
          <a:blip r:embed="rId2"/>
          <a:stretch>
            <a:fillRect/>
          </a:stretch>
        </p:blipFill>
        <p:spPr>
          <a:xfrm>
            <a:off x="0" y="-4936"/>
            <a:ext cx="9144000" cy="2545690"/>
          </a:xfrm>
          <a:prstGeom prst="rect">
            <a:avLst/>
          </a:prstGeom>
        </p:spPr>
      </p:pic>
    </p:spTree>
    <p:extLst>
      <p:ext uri="{BB962C8B-B14F-4D97-AF65-F5344CB8AC3E}">
        <p14:creationId xmlns:p14="http://schemas.microsoft.com/office/powerpoint/2010/main" val="428447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ctrTitle"/>
          </p:nvPr>
        </p:nvSpPr>
        <p:spPr>
          <a:xfrm>
            <a:off x="395536" y="870675"/>
            <a:ext cx="7772400" cy="542101"/>
          </a:xfrm>
          <a:prstGeom prst="rect">
            <a:avLst/>
          </a:prstGeom>
        </p:spPr>
        <p:txBody>
          <a:bodyPr>
            <a:normAutofit/>
          </a:bodyPr>
          <a:lstStyle>
            <a:lvl1pPr algn="l">
              <a:defRPr sz="1800" b="1" u="sng">
                <a:latin typeface="Arial"/>
                <a:cs typeface="Arial"/>
              </a:defRPr>
            </a:lvl1pPr>
          </a:lstStyle>
          <a:p>
            <a:r>
              <a:rPr lang="fr-FR" dirty="0"/>
              <a:t>Cliquez et modifiez le titre</a:t>
            </a:r>
          </a:p>
        </p:txBody>
      </p:sp>
      <p:sp>
        <p:nvSpPr>
          <p:cNvPr id="4" name="Espace réservé de la date 3"/>
          <p:cNvSpPr>
            <a:spLocks noGrp="1"/>
          </p:cNvSpPr>
          <p:nvPr>
            <p:ph type="dt" sz="half" idx="10"/>
          </p:nvPr>
        </p:nvSpPr>
        <p:spPr>
          <a:xfrm>
            <a:off x="457200" y="6356350"/>
            <a:ext cx="1234480" cy="365125"/>
          </a:xfrm>
          <a:prstGeom prst="rect">
            <a:avLst/>
          </a:prstGeom>
        </p:spPr>
        <p:txBody>
          <a:bodyPr/>
          <a:lstStyle>
            <a:lvl1pPr>
              <a:defRPr sz="1000">
                <a:latin typeface="Arial" panose="020B0604020202020204" pitchFamily="34" charset="0"/>
                <a:cs typeface="Arial" panose="020B0604020202020204" pitchFamily="34" charset="0"/>
              </a:defRPr>
            </a:lvl1pPr>
          </a:lstStyle>
          <a:p>
            <a:fld id="{1BAAB254-5EB3-2043-8305-4493063DFA1A}" type="datetime1">
              <a:rPr lang="fr-FR" smtClean="0"/>
              <a:t>02/06/2021</a:t>
            </a:fld>
            <a:endParaRPr lang="fr-FR" dirty="0"/>
          </a:p>
        </p:txBody>
      </p:sp>
      <p:sp>
        <p:nvSpPr>
          <p:cNvPr id="5" name="Espace réservé du pied de page 4"/>
          <p:cNvSpPr>
            <a:spLocks noGrp="1"/>
          </p:cNvSpPr>
          <p:nvPr>
            <p:ph type="ftr" sz="quarter" idx="11"/>
          </p:nvPr>
        </p:nvSpPr>
        <p:spPr>
          <a:xfrm>
            <a:off x="1691680" y="6356350"/>
            <a:ext cx="6336704" cy="365125"/>
          </a:xfrm>
          <a:prstGeom prst="rect">
            <a:avLst/>
          </a:prstGeom>
        </p:spPr>
        <p:txBody>
          <a:bodyPr/>
          <a:lstStyle>
            <a:lvl1pPr>
              <a:defRPr sz="1000">
                <a:latin typeface="Arial" panose="020B0604020202020204" pitchFamily="34" charset="0"/>
                <a:cs typeface="Arial" panose="020B0604020202020204" pitchFamily="34" charset="0"/>
              </a:defRPr>
            </a:lvl1pPr>
          </a:lstStyle>
          <a:p>
            <a:r>
              <a:rPr lang="fr-FR"/>
              <a:t>Prix Fondation Cognacq-Jay 2021 - Document de présentation de votre projet</a:t>
            </a:r>
            <a:endParaRPr lang="fr-FR" dirty="0"/>
          </a:p>
        </p:txBody>
      </p:sp>
      <p:sp>
        <p:nvSpPr>
          <p:cNvPr id="6" name="Espace réservé du numéro de diapositive 5"/>
          <p:cNvSpPr>
            <a:spLocks noGrp="1"/>
          </p:cNvSpPr>
          <p:nvPr>
            <p:ph type="sldNum" sz="quarter" idx="12"/>
          </p:nvPr>
        </p:nvSpPr>
        <p:spPr>
          <a:xfrm>
            <a:off x="8028384" y="6356350"/>
            <a:ext cx="658416" cy="365125"/>
          </a:xfrm>
          <a:prstGeom prst="rect">
            <a:avLst/>
          </a:prstGeom>
        </p:spPr>
        <p:txBody>
          <a:bodyPr/>
          <a:lstStyle>
            <a:lvl1pPr>
              <a:defRPr>
                <a:latin typeface="Arial" panose="020B0604020202020204" pitchFamily="34" charset="0"/>
                <a:cs typeface="Arial" panose="020B0604020202020204" pitchFamily="34" charset="0"/>
              </a:defRPr>
            </a:lvl1pPr>
          </a:lstStyle>
          <a:p>
            <a:fld id="{02648243-1AD1-DD45-8C80-AA9CCA651EC0}" type="slidenum">
              <a:rPr lang="fr-FR" smtClean="0"/>
              <a:pPr/>
              <a:t>‹N°›</a:t>
            </a:fld>
            <a:endParaRPr lang="fr-FR" dirty="0"/>
          </a:p>
        </p:txBody>
      </p:sp>
      <p:pic>
        <p:nvPicPr>
          <p:cNvPr id="10" name="Image 9" descr="PrixFCJ2019_IMAGELONGPTI.png">
            <a:extLst>
              <a:ext uri="{FF2B5EF4-FFF2-40B4-BE49-F238E27FC236}">
                <a16:creationId xmlns:a16="http://schemas.microsoft.com/office/drawing/2014/main" id="{0C2643BF-46D2-7144-863A-06ED67F936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Tree>
    <p:extLst>
      <p:ext uri="{BB962C8B-B14F-4D97-AF65-F5344CB8AC3E}">
        <p14:creationId xmlns:p14="http://schemas.microsoft.com/office/powerpoint/2010/main" val="95241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Objet">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026137"/>
          </a:xfrm>
          <a:prstGeom prst="rect">
            <a:avLst/>
          </a:prstGeom>
        </p:spPr>
        <p:txBody>
          <a:bodyPr>
            <a:normAutofit/>
          </a:bodyPr>
          <a:lstStyle>
            <a:lvl1pPr marL="0" indent="0">
              <a:buNone/>
              <a:defRPr sz="1800"/>
            </a:lvl1pPr>
          </a:lstStyle>
          <a:p>
            <a:pPr lvl="0"/>
            <a:endParaRPr lang="fr-FR" dirty="0"/>
          </a:p>
        </p:txBody>
      </p:sp>
      <p:sp>
        <p:nvSpPr>
          <p:cNvPr id="7" name="Espace réservé de la date 3">
            <a:extLst>
              <a:ext uri="{FF2B5EF4-FFF2-40B4-BE49-F238E27FC236}">
                <a16:creationId xmlns:a16="http://schemas.microsoft.com/office/drawing/2014/main" id="{EB356F2A-19BD-4B4F-A65A-4D54146D8EAA}"/>
              </a:ext>
            </a:extLst>
          </p:cNvPr>
          <p:cNvSpPr>
            <a:spLocks noGrp="1"/>
          </p:cNvSpPr>
          <p:nvPr>
            <p:ph type="dt" sz="half" idx="10"/>
          </p:nvPr>
        </p:nvSpPr>
        <p:spPr>
          <a:xfrm>
            <a:off x="457200" y="6356350"/>
            <a:ext cx="1234480" cy="365125"/>
          </a:xfrm>
          <a:prstGeom prst="rect">
            <a:avLst/>
          </a:prstGeom>
        </p:spPr>
        <p:txBody>
          <a:bodyPr/>
          <a:lstStyle/>
          <a:p>
            <a:fld id="{B7672DB1-EC75-C346-BF17-6450F8DC0BCF}" type="datetime1">
              <a:rPr lang="fr-FR" smtClean="0"/>
              <a:t>02/06/2021</a:t>
            </a:fld>
            <a:endParaRPr lang="fr-FR" dirty="0"/>
          </a:p>
        </p:txBody>
      </p:sp>
      <p:sp>
        <p:nvSpPr>
          <p:cNvPr id="8" name="Espace réservé du pied de page 4">
            <a:extLst>
              <a:ext uri="{FF2B5EF4-FFF2-40B4-BE49-F238E27FC236}">
                <a16:creationId xmlns:a16="http://schemas.microsoft.com/office/drawing/2014/main" id="{700C7B73-2C2A-6648-9F2A-EFC889795BE9}"/>
              </a:ext>
            </a:extLst>
          </p:cNvPr>
          <p:cNvSpPr>
            <a:spLocks noGrp="1"/>
          </p:cNvSpPr>
          <p:nvPr>
            <p:ph type="ftr" sz="quarter" idx="11"/>
          </p:nvPr>
        </p:nvSpPr>
        <p:spPr>
          <a:xfrm>
            <a:off x="1691680" y="6356350"/>
            <a:ext cx="6336704" cy="365125"/>
          </a:xfrm>
          <a:prstGeom prst="rect">
            <a:avLst/>
          </a:prstGeom>
        </p:spPr>
        <p:txBody>
          <a:bodyPr/>
          <a:lstStyle>
            <a:lvl1pPr>
              <a:defRPr/>
            </a:lvl1pPr>
          </a:lstStyle>
          <a:p>
            <a:r>
              <a:rPr lang="fr-FR"/>
              <a:t>Prix Fondation Cognacq-Jay 2021 - Document de présentation de votre projet</a:t>
            </a:r>
            <a:endParaRPr lang="fr-FR" dirty="0"/>
          </a:p>
        </p:txBody>
      </p:sp>
      <p:sp>
        <p:nvSpPr>
          <p:cNvPr id="9" name="Espace réservé du numéro de diapositive 5">
            <a:extLst>
              <a:ext uri="{FF2B5EF4-FFF2-40B4-BE49-F238E27FC236}">
                <a16:creationId xmlns:a16="http://schemas.microsoft.com/office/drawing/2014/main" id="{73D94427-80B8-FF43-BEAE-56C610DAA610}"/>
              </a:ext>
            </a:extLst>
          </p:cNvPr>
          <p:cNvSpPr>
            <a:spLocks noGrp="1"/>
          </p:cNvSpPr>
          <p:nvPr>
            <p:ph type="sldNum" sz="quarter" idx="12"/>
          </p:nvPr>
        </p:nvSpPr>
        <p:spPr>
          <a:xfrm>
            <a:off x="8028384" y="6356350"/>
            <a:ext cx="658416" cy="365125"/>
          </a:xfrm>
          <a:prstGeom prst="rect">
            <a:avLst/>
          </a:prstGeom>
        </p:spPr>
        <p:txBody>
          <a:bodyPr/>
          <a:lstStyle/>
          <a:p>
            <a:fld id="{02648243-1AD1-DD45-8C80-AA9CCA651EC0}" type="slidenum">
              <a:rPr lang="fr-FR" smtClean="0"/>
              <a:t>‹N°›</a:t>
            </a:fld>
            <a:endParaRPr lang="fr-FR" dirty="0"/>
          </a:p>
        </p:txBody>
      </p:sp>
      <p:pic>
        <p:nvPicPr>
          <p:cNvPr id="14" name="Image 13" descr="PrixFCJ2019_IMAGELONGPTI.png">
            <a:extLst>
              <a:ext uri="{FF2B5EF4-FFF2-40B4-BE49-F238E27FC236}">
                <a16:creationId xmlns:a16="http://schemas.microsoft.com/office/drawing/2014/main" id="{3EE9414D-1B83-6748-9E42-B689A7320D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Tree>
    <p:extLst>
      <p:ext uri="{BB962C8B-B14F-4D97-AF65-F5344CB8AC3E}">
        <p14:creationId xmlns:p14="http://schemas.microsoft.com/office/powerpoint/2010/main" val="1204636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116247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74CA-9290-D84D-8CCF-120AC63AE3CC}" type="datetime1">
              <a:rPr lang="fr-FR" smtClean="0"/>
              <a:t>02/06/2021</a:t>
            </a:fld>
            <a:endParaRPr lang="fr-FR"/>
          </a:p>
        </p:txBody>
      </p:sp>
      <p:sp>
        <p:nvSpPr>
          <p:cNvPr id="5" name="Espace réservé du pied de page 4"/>
          <p:cNvSpPr>
            <a:spLocks noGrp="1"/>
          </p:cNvSpPr>
          <p:nvPr>
            <p:ph type="ftr" sz="quarter" idx="3"/>
          </p:nvPr>
        </p:nvSpPr>
        <p:spPr>
          <a:xfrm>
            <a:off x="1619672" y="6356350"/>
            <a:ext cx="626469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Prix Fondation Cognacq-Jay 2021 - Document de présentation de votre projet</a:t>
            </a:r>
            <a:endParaRPr lang="fr-FR" dirty="0"/>
          </a:p>
        </p:txBody>
      </p:sp>
      <p:sp>
        <p:nvSpPr>
          <p:cNvPr id="6" name="Espace réservé du numéro de diapositive 5"/>
          <p:cNvSpPr>
            <a:spLocks noGrp="1"/>
          </p:cNvSpPr>
          <p:nvPr>
            <p:ph type="sldNum" sz="quarter" idx="4"/>
          </p:nvPr>
        </p:nvSpPr>
        <p:spPr>
          <a:xfrm>
            <a:off x="7884368" y="6356350"/>
            <a:ext cx="802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48243-1AD1-DD45-8C80-AA9CCA651EC0}" type="slidenum">
              <a:rPr lang="fr-FR" smtClean="0"/>
              <a:t>‹N°›</a:t>
            </a:fld>
            <a:endParaRPr lang="fr-FR" dirty="0"/>
          </a:p>
        </p:txBody>
      </p:sp>
    </p:spTree>
    <p:extLst>
      <p:ext uri="{BB962C8B-B14F-4D97-AF65-F5344CB8AC3E}">
        <p14:creationId xmlns:p14="http://schemas.microsoft.com/office/powerpoint/2010/main" val="2477082159"/>
      </p:ext>
    </p:extLst>
  </p:cSld>
  <p:clrMap bg1="lt1" tx1="dk1" bg2="lt2" tx2="dk2" accent1="accent1" accent2="accent2" accent3="accent3" accent4="accent4" accent5="accent5" accent6="accent6" hlink="hlink" folHlink="folHlink"/>
  <p:sldLayoutIdLst>
    <p:sldLayoutId id="2147483673" r:id="rId1"/>
    <p:sldLayoutId id="2147483737" r:id="rId2"/>
    <p:sldLayoutId id="2147483736" r:id="rId3"/>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image" Target="../media/image3.png"/><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3.xml"/><Relationship Id="rId10" Type="http://schemas.openxmlformats.org/officeDocument/2006/relationships/slide" Target="slide10.xml"/><Relationship Id="rId4" Type="http://schemas.openxmlformats.org/officeDocument/2006/relationships/slide" Target="slide2.xml"/><Relationship Id="rId9" Type="http://schemas.openxmlformats.org/officeDocument/2006/relationships/slide" Target="slide9.xml"/><Relationship Id="rId14" Type="http://schemas.openxmlformats.org/officeDocument/2006/relationships/slide" Target="slide1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118D4B94-0085-504F-B896-6FBCD6347C8D}"/>
              </a:ext>
            </a:extLst>
          </p:cNvPr>
          <p:cNvPicPr>
            <a:picLocks noChangeAspect="1"/>
          </p:cNvPicPr>
          <p:nvPr/>
        </p:nvPicPr>
        <p:blipFill>
          <a:blip r:embed="rId3"/>
          <a:stretch>
            <a:fillRect/>
          </a:stretch>
        </p:blipFill>
        <p:spPr>
          <a:xfrm>
            <a:off x="-17916" y="60406"/>
            <a:ext cx="9160476" cy="2644412"/>
          </a:xfrm>
          <a:prstGeom prst="rect">
            <a:avLst/>
          </a:prstGeom>
        </p:spPr>
      </p:pic>
      <p:sp>
        <p:nvSpPr>
          <p:cNvPr id="3" name="ZoneTexte 2">
            <a:extLst>
              <a:ext uri="{FF2B5EF4-FFF2-40B4-BE49-F238E27FC236}">
                <a16:creationId xmlns:a16="http://schemas.microsoft.com/office/drawing/2014/main" id="{F9D06B21-5760-694B-ADA2-BA61945D5DFA}"/>
              </a:ext>
            </a:extLst>
          </p:cNvPr>
          <p:cNvSpPr txBox="1"/>
          <p:nvPr/>
        </p:nvSpPr>
        <p:spPr>
          <a:xfrm>
            <a:off x="468313" y="3429000"/>
            <a:ext cx="8352159" cy="2592288"/>
          </a:xfrm>
          <a:prstGeom prst="rect">
            <a:avLst/>
          </a:prstGeom>
          <a:noFill/>
        </p:spPr>
        <p:txBody>
          <a:bodyPr wrap="none" numCol="2" spcCol="144000" rtlCol="0">
            <a:noAutofit/>
          </a:bodyPr>
          <a:lstStyle/>
          <a:p>
            <a:r>
              <a:rPr lang="fr-FR" sz="1400" dirty="0">
                <a:latin typeface="Arial"/>
                <a:cs typeface="Arial"/>
                <a:hlinkClick r:id="rId4" action="ppaction://hlinksldjump">
                  <a:extLst>
                    <a:ext uri="{A12FA001-AC4F-418D-AE19-62706E023703}">
                      <ahyp:hlinkClr xmlns:ahyp="http://schemas.microsoft.com/office/drawing/2018/hyperlinkcolor" val="tx"/>
                    </a:ext>
                  </a:extLst>
                </a:hlinkClick>
              </a:rPr>
              <a:t>1/ L’identité de votre projet</a:t>
            </a:r>
            <a:r>
              <a:rPr lang="fr-FR" sz="1400" dirty="0">
                <a:latin typeface="Arial"/>
                <a:cs typeface="Arial"/>
              </a:rPr>
              <a:t>…………………...p.2</a:t>
            </a:r>
            <a:br>
              <a:rPr lang="fr-FR" sz="1400" dirty="0">
                <a:latin typeface="Arial"/>
                <a:cs typeface="Arial"/>
              </a:rPr>
            </a:br>
            <a:br>
              <a:rPr lang="fr-FR" sz="1400" dirty="0">
                <a:latin typeface="Arial"/>
                <a:cs typeface="Arial"/>
              </a:rPr>
            </a:br>
            <a:r>
              <a:rPr lang="fr-FR" sz="1400" dirty="0">
                <a:latin typeface="Arial"/>
                <a:cs typeface="Arial"/>
                <a:hlinkClick r:id="rId5" action="ppaction://hlinksldjump">
                  <a:extLst>
                    <a:ext uri="{A12FA001-AC4F-418D-AE19-62706E023703}">
                      <ahyp:hlinkClr xmlns:ahyp="http://schemas.microsoft.com/office/drawing/2018/hyperlinkcolor" val="tx"/>
                    </a:ext>
                  </a:extLst>
                </a:hlinkClick>
              </a:rPr>
              <a:t>2/ Le ou les porteurs du projet</a:t>
            </a:r>
            <a:r>
              <a:rPr lang="fr-FR" sz="1400" dirty="0">
                <a:latin typeface="Arial"/>
                <a:cs typeface="Arial"/>
              </a:rPr>
              <a:t>…………….…p.3</a:t>
            </a:r>
            <a:br>
              <a:rPr lang="fr-FR" sz="1400" dirty="0">
                <a:latin typeface="Arial"/>
                <a:cs typeface="Arial"/>
              </a:rPr>
            </a:br>
            <a:br>
              <a:rPr lang="fr-FR" sz="1400" dirty="0">
                <a:latin typeface="Arial"/>
                <a:cs typeface="Arial"/>
              </a:rPr>
            </a:br>
            <a:r>
              <a:rPr lang="fr-FR" sz="1400" dirty="0">
                <a:latin typeface="Arial"/>
                <a:cs typeface="Arial"/>
                <a:hlinkClick r:id="rId6" action="ppaction://hlinksldjump">
                  <a:extLst>
                    <a:ext uri="{A12FA001-AC4F-418D-AE19-62706E023703}">
                      <ahyp:hlinkClr xmlns:ahyp="http://schemas.microsoft.com/office/drawing/2018/hyperlinkcolor" val="tx"/>
                    </a:ext>
                  </a:extLst>
                </a:hlinkClick>
              </a:rPr>
              <a:t>3.1/ Votre projet : </a:t>
            </a:r>
            <a:r>
              <a:rPr lang="fr-FR" sz="1400" dirty="0">
                <a:latin typeface="Arial"/>
                <a:cs typeface="Arial"/>
              </a:rPr>
              <a:t>le problème à résoudre.....p.6</a:t>
            </a:r>
            <a:br>
              <a:rPr lang="fr-FR" sz="1400" dirty="0">
                <a:latin typeface="Arial"/>
                <a:cs typeface="Arial"/>
              </a:rPr>
            </a:br>
            <a:br>
              <a:rPr lang="fr-FR" sz="1400" dirty="0">
                <a:latin typeface="Arial"/>
                <a:cs typeface="Arial"/>
              </a:rPr>
            </a:br>
            <a:r>
              <a:rPr lang="fr-FR" sz="1400" dirty="0">
                <a:latin typeface="Arial"/>
                <a:cs typeface="Arial"/>
                <a:hlinkClick r:id="rId7" action="ppaction://hlinksldjump">
                  <a:extLst>
                    <a:ext uri="{A12FA001-AC4F-418D-AE19-62706E023703}">
                      <ahyp:hlinkClr xmlns:ahyp="http://schemas.microsoft.com/office/drawing/2018/hyperlinkcolor" val="tx"/>
                    </a:ext>
                  </a:extLst>
                </a:hlinkClick>
              </a:rPr>
              <a:t>3.2/ Votre projet : le public visé</a:t>
            </a:r>
            <a:r>
              <a:rPr lang="fr-FR" sz="1400" dirty="0">
                <a:latin typeface="Arial"/>
                <a:cs typeface="Arial"/>
              </a:rPr>
              <a:t>…………..….p.7</a:t>
            </a:r>
            <a:br>
              <a:rPr lang="fr-FR" sz="1400" dirty="0">
                <a:latin typeface="Arial"/>
                <a:cs typeface="Arial"/>
              </a:rPr>
            </a:br>
            <a:br>
              <a:rPr lang="fr-FR" sz="1400" dirty="0">
                <a:latin typeface="Arial"/>
                <a:cs typeface="Arial"/>
              </a:rPr>
            </a:br>
            <a:r>
              <a:rPr lang="fr-FR" sz="1400" dirty="0">
                <a:latin typeface="Arial"/>
                <a:cs typeface="Arial"/>
                <a:hlinkClick r:id="rId8" action="ppaction://hlinksldjump">
                  <a:extLst>
                    <a:ext uri="{A12FA001-AC4F-418D-AE19-62706E023703}">
                      <ahyp:hlinkClr xmlns:ahyp="http://schemas.microsoft.com/office/drawing/2018/hyperlinkcolor" val="tx"/>
                    </a:ext>
                  </a:extLst>
                </a:hlinkClick>
              </a:rPr>
              <a:t>3.3/ Votre projet : la solution apportée</a:t>
            </a:r>
            <a:r>
              <a:rPr lang="fr-FR" sz="1400" dirty="0">
                <a:latin typeface="Arial"/>
                <a:cs typeface="Arial"/>
              </a:rPr>
              <a:t>……...p.8</a:t>
            </a:r>
          </a:p>
          <a:p>
            <a:endParaRPr lang="fr-FR" sz="1400" dirty="0">
              <a:latin typeface="Arial"/>
              <a:cs typeface="Arial"/>
            </a:endParaRPr>
          </a:p>
          <a:p>
            <a:r>
              <a:rPr lang="fr-FR" sz="1400" dirty="0">
                <a:latin typeface="Arial"/>
                <a:cs typeface="Arial"/>
                <a:hlinkClick r:id="rId9" action="ppaction://hlinksldjump"/>
              </a:rPr>
              <a:t>3.4/ Votre projet : impact social recherché</a:t>
            </a:r>
            <a:r>
              <a:rPr lang="fr-FR" sz="1400" dirty="0">
                <a:latin typeface="Arial"/>
                <a:cs typeface="Arial"/>
              </a:rPr>
              <a:t>...p.9</a:t>
            </a:r>
            <a:br>
              <a:rPr lang="fr-FR" sz="1400" dirty="0">
                <a:latin typeface="Arial"/>
                <a:cs typeface="Arial"/>
              </a:rPr>
            </a:br>
            <a:br>
              <a:rPr lang="fr-FR" sz="1400" dirty="0">
                <a:latin typeface="Arial"/>
                <a:cs typeface="Arial"/>
              </a:rPr>
            </a:br>
            <a:r>
              <a:rPr lang="fr-FR" sz="1400" dirty="0">
                <a:latin typeface="Arial"/>
                <a:cs typeface="Arial"/>
                <a:hlinkClick r:id="rId10" action="ppaction://hlinksldjump">
                  <a:extLst>
                    <a:ext uri="{A12FA001-AC4F-418D-AE19-62706E023703}">
                      <ahyp:hlinkClr xmlns:ahyp="http://schemas.microsoft.com/office/drawing/2018/hyperlinkcolor" val="tx"/>
                    </a:ext>
                  </a:extLst>
                </a:hlinkClick>
              </a:rPr>
              <a:t>4/ Focus sur l’innovati</a:t>
            </a:r>
            <a:r>
              <a:rPr lang="fr-FR" sz="1400" dirty="0">
                <a:latin typeface="Arial"/>
                <a:cs typeface="Arial"/>
              </a:rPr>
              <a:t>on……………....…...…..p.10</a:t>
            </a:r>
          </a:p>
          <a:p>
            <a:endParaRPr lang="fr-FR" sz="1400" dirty="0">
              <a:latin typeface="Arial"/>
              <a:cs typeface="Arial"/>
            </a:endParaRPr>
          </a:p>
          <a:p>
            <a:r>
              <a:rPr lang="fr-FR" sz="1400" dirty="0">
                <a:latin typeface="Arial"/>
                <a:cs typeface="Arial"/>
                <a:hlinkClick r:id="rId11" action="ppaction://hlinksldjump">
                  <a:extLst>
                    <a:ext uri="{A12FA001-AC4F-418D-AE19-62706E023703}">
                      <ahyp:hlinkClr xmlns:ahyp="http://schemas.microsoft.com/office/drawing/2018/hyperlinkcolor" val="tx"/>
                    </a:ext>
                  </a:extLst>
                </a:hlinkClick>
              </a:rPr>
              <a:t>5/ Focus sur la gouvernance et le rôle des bénéficiaires</a:t>
            </a:r>
            <a:r>
              <a:rPr lang="fr-FR" sz="1400" dirty="0">
                <a:latin typeface="Arial"/>
                <a:cs typeface="Arial"/>
              </a:rPr>
              <a:t>.....................................................p.11</a:t>
            </a:r>
            <a:br>
              <a:rPr lang="fr-FR" sz="1400" dirty="0">
                <a:latin typeface="Arial"/>
                <a:cs typeface="Arial"/>
              </a:rPr>
            </a:br>
            <a:endParaRPr lang="fr-FR" sz="1400" dirty="0">
              <a:latin typeface="Arial"/>
              <a:cs typeface="Arial"/>
            </a:endParaRPr>
          </a:p>
          <a:p>
            <a:r>
              <a:rPr lang="fr-FR" sz="1400" dirty="0">
                <a:latin typeface="Arial"/>
                <a:cs typeface="Arial"/>
                <a:hlinkClick r:id="rId12" action="ppaction://hlinksldjump">
                  <a:extLst>
                    <a:ext uri="{A12FA001-AC4F-418D-AE19-62706E023703}">
                      <ahyp:hlinkClr xmlns:ahyp="http://schemas.microsoft.com/office/drawing/2018/hyperlinkcolor" val="tx"/>
                    </a:ext>
                  </a:extLst>
                </a:hlinkClick>
              </a:rPr>
              <a:t>6/ Réseau et partenariat</a:t>
            </a:r>
            <a:r>
              <a:rPr lang="fr-FR" sz="1400" dirty="0">
                <a:latin typeface="Arial"/>
                <a:cs typeface="Arial"/>
              </a:rPr>
              <a:t>s……………………....p.12</a:t>
            </a:r>
            <a:br>
              <a:rPr lang="fr-FR" sz="1400" dirty="0">
                <a:latin typeface="Arial"/>
                <a:cs typeface="Arial"/>
              </a:rPr>
            </a:br>
            <a:br>
              <a:rPr lang="fr-FR" sz="1400" dirty="0">
                <a:latin typeface="Arial"/>
                <a:cs typeface="Arial"/>
              </a:rPr>
            </a:br>
            <a:r>
              <a:rPr lang="fr-FR" sz="1400" dirty="0">
                <a:latin typeface="Arial"/>
                <a:cs typeface="Arial"/>
                <a:hlinkClick r:id="rId13" action="ppaction://hlinksldjump">
                  <a:extLst>
                    <a:ext uri="{A12FA001-AC4F-418D-AE19-62706E023703}">
                      <ahyp:hlinkClr xmlns:ahyp="http://schemas.microsoft.com/office/drawing/2018/hyperlinkcolor" val="tx"/>
                    </a:ext>
                  </a:extLst>
                </a:hlinkClick>
              </a:rPr>
              <a:t>7/ </a:t>
            </a:r>
            <a:r>
              <a:rPr lang="fr-FR" sz="1400" dirty="0">
                <a:latin typeface="Arial"/>
                <a:cs typeface="Arial"/>
                <a:hlinkClick r:id="rId13" action="ppaction://hlinksldjump"/>
              </a:rPr>
              <a:t>Votre projet dans 3 ans</a:t>
            </a:r>
            <a:r>
              <a:rPr lang="fr-FR" sz="1400" dirty="0">
                <a:latin typeface="Arial"/>
                <a:cs typeface="Arial"/>
              </a:rPr>
              <a:t>……………...…....…p.13</a:t>
            </a:r>
            <a:br>
              <a:rPr lang="fr-FR" sz="1400" dirty="0">
                <a:latin typeface="Arial"/>
                <a:cs typeface="Arial"/>
              </a:rPr>
            </a:br>
            <a:br>
              <a:rPr lang="fr-FR" sz="1400" dirty="0">
                <a:latin typeface="Arial"/>
                <a:cs typeface="Arial"/>
              </a:rPr>
            </a:br>
            <a:r>
              <a:rPr lang="fr-FR" sz="1400" dirty="0">
                <a:latin typeface="Arial"/>
                <a:cs typeface="Arial"/>
                <a:hlinkClick r:id="rId14" action="ppaction://hlinksldjump">
                  <a:extLst>
                    <a:ext uri="{A12FA001-AC4F-418D-AE19-62706E023703}">
                      <ahyp:hlinkClr xmlns:ahyp="http://schemas.microsoft.com/office/drawing/2018/hyperlinkcolor" val="tx"/>
                    </a:ext>
                  </a:extLst>
                </a:hlinkClick>
              </a:rPr>
              <a:t>8/ Quel accompagnement</a:t>
            </a:r>
            <a:r>
              <a:rPr lang="fr-FR" sz="1400" dirty="0">
                <a:latin typeface="Arial"/>
                <a:cs typeface="Arial"/>
              </a:rPr>
              <a:t> ?……………...….....p.14</a:t>
            </a:r>
          </a:p>
          <a:p>
            <a:endParaRPr lang="fr-FR" sz="1400" dirty="0">
              <a:latin typeface="Arial"/>
              <a:cs typeface="Arial"/>
            </a:endParaRPr>
          </a:p>
        </p:txBody>
      </p:sp>
      <p:sp>
        <p:nvSpPr>
          <p:cNvPr id="2" name="Titre 1"/>
          <p:cNvSpPr>
            <a:spLocks noGrp="1"/>
          </p:cNvSpPr>
          <p:nvPr>
            <p:ph type="ctrTitle"/>
          </p:nvPr>
        </p:nvSpPr>
        <p:spPr>
          <a:xfrm>
            <a:off x="11436" y="2420888"/>
            <a:ext cx="9144000" cy="936104"/>
          </a:xfrm>
        </p:spPr>
        <p:txBody>
          <a:bodyPr>
            <a:normAutofit fontScale="90000"/>
          </a:bodyPr>
          <a:lstStyle/>
          <a:p>
            <a:r>
              <a:rPr lang="fr-FR" dirty="0"/>
              <a:t>Prix Fondation Cognacq-Jay 2021</a:t>
            </a:r>
            <a:br>
              <a:rPr lang="fr-FR" dirty="0"/>
            </a:br>
            <a:br>
              <a:rPr lang="fr-FR" dirty="0"/>
            </a:br>
            <a:r>
              <a:rPr lang="fr-FR" sz="2000" b="1" u="none" dirty="0"/>
              <a:t>Document de présentation de votre projet</a:t>
            </a:r>
            <a:br>
              <a:rPr lang="fr-FR" dirty="0"/>
            </a:br>
            <a:br>
              <a:rPr lang="fr-FR" dirty="0"/>
            </a:br>
            <a:br>
              <a:rPr lang="fr-FR" dirty="0"/>
            </a:br>
            <a:br>
              <a:rPr lang="fr-FR" dirty="0"/>
            </a:br>
            <a:br>
              <a:rPr lang="fr-FR" dirty="0"/>
            </a:br>
            <a:br>
              <a:rPr lang="fr-FR" dirty="0"/>
            </a:br>
            <a:endParaRPr lang="fr-FR" dirty="0"/>
          </a:p>
        </p:txBody>
      </p:sp>
      <p:sp>
        <p:nvSpPr>
          <p:cNvPr id="4" name="Rectangle 3">
            <a:extLst>
              <a:ext uri="{FF2B5EF4-FFF2-40B4-BE49-F238E27FC236}">
                <a16:creationId xmlns:a16="http://schemas.microsoft.com/office/drawing/2014/main" id="{B9516DA4-03E1-0041-B26D-2209544BBC7F}"/>
              </a:ext>
            </a:extLst>
          </p:cNvPr>
          <p:cNvSpPr/>
          <p:nvPr/>
        </p:nvSpPr>
        <p:spPr>
          <a:xfrm>
            <a:off x="464744" y="6165729"/>
            <a:ext cx="8352159" cy="276999"/>
          </a:xfrm>
          <a:prstGeom prst="rect">
            <a:avLst/>
          </a:prstGeom>
        </p:spPr>
        <p:txBody>
          <a:bodyPr wrap="square">
            <a:spAutoFit/>
          </a:bodyPr>
          <a:lstStyle/>
          <a:p>
            <a:pPr>
              <a:spcAft>
                <a:spcPts val="0"/>
              </a:spcAft>
            </a:pPr>
            <a:r>
              <a:rPr lang="fr-FR" sz="1200" b="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NB :  </a:t>
            </a:r>
            <a:r>
              <a:rPr lang="fr-FR" sz="12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vous pouvez ajouter </a:t>
            </a:r>
            <a:r>
              <a:rPr lang="fr-FR" sz="1200" dirty="0">
                <a:solidFill>
                  <a:srgbClr val="000000"/>
                </a:solidFill>
                <a:latin typeface="Catamaran-Regular" pitchFamily="2" charset="77"/>
                <a:ea typeface="Times New Roman" panose="02020603050405020304" pitchFamily="18" charset="0"/>
                <a:cs typeface="Times New Roman" panose="02020603050405020304" pitchFamily="18" charset="0"/>
              </a:rPr>
              <a:t>des pages au </a:t>
            </a:r>
            <a:r>
              <a:rPr lang="fr-FR" sz="1200" dirty="0" err="1">
                <a:solidFill>
                  <a:srgbClr val="000000"/>
                </a:solidFill>
                <a:latin typeface="Catamaran-Regular" pitchFamily="2" charset="77"/>
                <a:ea typeface="Times New Roman" panose="02020603050405020304" pitchFamily="18" charset="0"/>
                <a:cs typeface="Times New Roman" panose="02020603050405020304" pitchFamily="18" charset="0"/>
              </a:rPr>
              <a:t>template</a:t>
            </a:r>
            <a:r>
              <a:rPr lang="fr-FR" sz="1200" dirty="0">
                <a:solidFill>
                  <a:srgbClr val="000000"/>
                </a:solidFill>
                <a:latin typeface="Catamaran-Regular" pitchFamily="2" charset="77"/>
                <a:ea typeface="Times New Roman" panose="02020603050405020304" pitchFamily="18" charset="0"/>
                <a:cs typeface="Times New Roman" panose="02020603050405020304" pitchFamily="18" charset="0"/>
              </a:rPr>
              <a:t> du </a:t>
            </a:r>
            <a:r>
              <a:rPr lang="fr-FR" sz="1200">
                <a:solidFill>
                  <a:srgbClr val="000000"/>
                </a:solidFill>
                <a:latin typeface="Catamaran-Regular" pitchFamily="2" charset="77"/>
                <a:ea typeface="Times New Roman" panose="02020603050405020304" pitchFamily="18" charset="0"/>
                <a:cs typeface="Times New Roman" panose="02020603050405020304" pitchFamily="18" charset="0"/>
              </a:rPr>
              <a:t>dossier mais il </a:t>
            </a:r>
            <a:r>
              <a:rPr lang="fr-FR" sz="1200" dirty="0">
                <a:solidFill>
                  <a:srgbClr val="000000"/>
                </a:solidFill>
                <a:latin typeface="Catamaran-Regular" pitchFamily="2" charset="77"/>
                <a:ea typeface="Times New Roman" panose="02020603050405020304" pitchFamily="18" charset="0"/>
                <a:cs typeface="Times New Roman" panose="02020603050405020304" pitchFamily="18" charset="0"/>
              </a:rPr>
              <a:t>est fortement recommandé de rester synthétique.</a:t>
            </a:r>
            <a:endParaRPr lang="fr-FR"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5577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ED38ED1-5052-644E-AE12-8B0DD62A0D98}"/>
              </a:ext>
            </a:extLst>
          </p:cNvPr>
          <p:cNvSpPr>
            <a:spLocks noGrp="1"/>
          </p:cNvSpPr>
          <p:nvPr>
            <p:ph type="ctrTitle"/>
          </p:nvPr>
        </p:nvSpPr>
        <p:spPr>
          <a:xfrm>
            <a:off x="395536" y="870675"/>
            <a:ext cx="7772400" cy="398085"/>
          </a:xfrm>
        </p:spPr>
        <p:txBody>
          <a:bodyPr/>
          <a:lstStyle/>
          <a:p>
            <a:r>
              <a:rPr lang="fr-FR" dirty="0"/>
              <a:t>4/ Focus sur l’innovation</a:t>
            </a:r>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4" y="1794520"/>
            <a:ext cx="8279998" cy="4561830"/>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a:t>
            </a:r>
            <a:endParaRPr lang="fr-FR" sz="1400" dirty="0">
              <a:solidFill>
                <a:schemeClr val="tx1"/>
              </a:solidFill>
              <a:latin typeface="Arial" panose="020B0604020202020204" pitchFamily="34" charset="0"/>
              <a:cs typeface="Arial" panose="020B0604020202020204" pitchFamily="34" charset="0"/>
            </a:endParaRPr>
          </a:p>
          <a:p>
            <a:pPr algn="l"/>
            <a:endParaRPr lang="fr-FR"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a:endParaRPr lang="fr-FR"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4E14C35F-A039-7C43-BF83-F79422FCDAF9}"/>
              </a:ext>
            </a:extLst>
          </p:cNvPr>
          <p:cNvSpPr txBox="1">
            <a:spLocks/>
          </p:cNvSpPr>
          <p:nvPr/>
        </p:nvSpPr>
        <p:spPr>
          <a:xfrm>
            <a:off x="395536" y="1268760"/>
            <a:ext cx="8424936" cy="516314"/>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En quoi votre solution est-elle innovante ? Est-ce innovant sur ce territoire spécifique ? Est-ce innovant dans la manière de faire, dans les parties prenantes du projet, dans la gouvernance, dans les technologies utilisées…?</a:t>
            </a:r>
          </a:p>
        </p:txBody>
      </p:sp>
      <p:pic>
        <p:nvPicPr>
          <p:cNvPr id="10" name="Image 9">
            <a:extLst>
              <a:ext uri="{FF2B5EF4-FFF2-40B4-BE49-F238E27FC236}">
                <a16:creationId xmlns:a16="http://schemas.microsoft.com/office/drawing/2014/main" id="{FDDF09FF-043C-C44D-9683-5414EFFE338D}"/>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E23F7049-9CEF-3F44-881A-992B75E6F14A}"/>
              </a:ext>
            </a:extLst>
          </p:cNvPr>
          <p:cNvSpPr>
            <a:spLocks noGrp="1"/>
          </p:cNvSpPr>
          <p:nvPr>
            <p:ph type="sldNum" sz="quarter" idx="12"/>
          </p:nvPr>
        </p:nvSpPr>
        <p:spPr/>
        <p:txBody>
          <a:bodyPr/>
          <a:lstStyle/>
          <a:p>
            <a:fld id="{02648243-1AD1-DD45-8C80-AA9CCA651EC0}" type="slidenum">
              <a:rPr lang="fr-FR" smtClean="0"/>
              <a:pPr/>
              <a:t>10</a:t>
            </a:fld>
            <a:endParaRPr lang="fr-FR" dirty="0"/>
          </a:p>
        </p:txBody>
      </p:sp>
      <p:pic>
        <p:nvPicPr>
          <p:cNvPr id="11" name="Image 10">
            <a:extLst>
              <a:ext uri="{FF2B5EF4-FFF2-40B4-BE49-F238E27FC236}">
                <a16:creationId xmlns:a16="http://schemas.microsoft.com/office/drawing/2014/main" id="{3EFD915C-E529-3441-A025-776E525480C4}"/>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360400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C64573A7-E618-FD4A-A892-9DD1D5DEDB2D}"/>
              </a:ext>
            </a:extLst>
          </p:cNvPr>
          <p:cNvSpPr>
            <a:spLocks noGrp="1"/>
          </p:cNvSpPr>
          <p:nvPr>
            <p:ph type="ctrTitle"/>
          </p:nvPr>
        </p:nvSpPr>
        <p:spPr>
          <a:xfrm>
            <a:off x="395536" y="870675"/>
            <a:ext cx="7772400" cy="542101"/>
          </a:xfrm>
        </p:spPr>
        <p:txBody>
          <a:bodyPr/>
          <a:lstStyle/>
          <a:p>
            <a:r>
              <a:rPr lang="fr-FR" dirty="0"/>
              <a:t>5/ Focus sur la gouvernance et le rôle des bénéficiaires</a:t>
            </a:r>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501812" y="1866252"/>
            <a:ext cx="8279998" cy="1701680"/>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cs typeface="Arial" panose="020B0604020202020204" pitchFamily="34" charset="0"/>
            </a:endParaRPr>
          </a:p>
        </p:txBody>
      </p:sp>
      <p:sp>
        <p:nvSpPr>
          <p:cNvPr id="9" name="Sous-titre 2">
            <a:extLst>
              <a:ext uri="{FF2B5EF4-FFF2-40B4-BE49-F238E27FC236}">
                <a16:creationId xmlns:a16="http://schemas.microsoft.com/office/drawing/2014/main" id="{8E5C7350-FEFE-9249-9AA7-C45FBE598EBE}"/>
              </a:ext>
            </a:extLst>
          </p:cNvPr>
          <p:cNvSpPr txBox="1">
            <a:spLocks/>
          </p:cNvSpPr>
          <p:nvPr/>
        </p:nvSpPr>
        <p:spPr>
          <a:xfrm>
            <a:off x="511865" y="4246602"/>
            <a:ext cx="8279998" cy="2109750"/>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12" name="Sous-titre 2">
            <a:extLst>
              <a:ext uri="{FF2B5EF4-FFF2-40B4-BE49-F238E27FC236}">
                <a16:creationId xmlns:a16="http://schemas.microsoft.com/office/drawing/2014/main" id="{0FBA5F1B-B4D4-BC43-B7E9-1F4985015D7D}"/>
              </a:ext>
            </a:extLst>
          </p:cNvPr>
          <p:cNvSpPr txBox="1">
            <a:spLocks/>
          </p:cNvSpPr>
          <p:nvPr/>
        </p:nvSpPr>
        <p:spPr>
          <a:xfrm>
            <a:off x="395536" y="1268760"/>
            <a:ext cx="8424936" cy="516314"/>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Comment se caractérise la gouvernance au sein de votre structure le cas échéant (choix du statut juridique, organe de décision, participation de salariés, échelle de rémunération) ?</a:t>
            </a:r>
          </a:p>
        </p:txBody>
      </p:sp>
      <p:sp>
        <p:nvSpPr>
          <p:cNvPr id="13" name="Sous-titre 2">
            <a:extLst>
              <a:ext uri="{FF2B5EF4-FFF2-40B4-BE49-F238E27FC236}">
                <a16:creationId xmlns:a16="http://schemas.microsoft.com/office/drawing/2014/main" id="{7D71D2F8-9D64-A042-A43E-A2931114A4C2}"/>
              </a:ext>
            </a:extLst>
          </p:cNvPr>
          <p:cNvSpPr txBox="1">
            <a:spLocks/>
          </p:cNvSpPr>
          <p:nvPr/>
        </p:nvSpPr>
        <p:spPr>
          <a:xfrm>
            <a:off x="457200" y="3704774"/>
            <a:ext cx="8424936" cy="516314"/>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Pour être éligible au Prix Fondation Cognacq-Jay, votre solution doit être inclusive : elle doit être </a:t>
            </a:r>
            <a:r>
              <a:rPr lang="fr-FR" sz="1200" dirty="0" err="1">
                <a:solidFill>
                  <a:schemeClr val="tx1"/>
                </a:solidFill>
                <a:latin typeface="Arial" panose="020B0604020202020204" pitchFamily="34" charset="0"/>
                <a:cs typeface="Arial" panose="020B0604020202020204" pitchFamily="34" charset="0"/>
              </a:rPr>
              <a:t>co</a:t>
            </a:r>
            <a:r>
              <a:rPr lang="fr-FR" sz="1200" dirty="0">
                <a:solidFill>
                  <a:schemeClr val="tx1"/>
                </a:solidFill>
                <a:latin typeface="Arial" panose="020B0604020202020204" pitchFamily="34" charset="0"/>
                <a:cs typeface="Arial" panose="020B0604020202020204" pitchFamily="34" charset="0"/>
              </a:rPr>
              <a:t>-construite avec les personnes auxquelles elle s’adresse, elle doit les inclure dans son fonctionnement et ses évolutions. Racontez-nous :</a:t>
            </a:r>
          </a:p>
          <a:p>
            <a:pPr algn="l"/>
            <a:endParaRPr lang="fr-FR" sz="1200" dirty="0">
              <a:solidFill>
                <a:schemeClr val="tx1"/>
              </a:solidFill>
              <a:latin typeface="Arial" panose="020B0604020202020204" pitchFamily="34" charset="0"/>
              <a:cs typeface="Arial" panose="020B0604020202020204" pitchFamily="34" charset="0"/>
            </a:endParaRPr>
          </a:p>
        </p:txBody>
      </p:sp>
      <p:pic>
        <p:nvPicPr>
          <p:cNvPr id="14" name="Image 13">
            <a:extLst>
              <a:ext uri="{FF2B5EF4-FFF2-40B4-BE49-F238E27FC236}">
                <a16:creationId xmlns:a16="http://schemas.microsoft.com/office/drawing/2014/main" id="{421E5B11-ADB1-4749-9452-30B672869110}"/>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EA0DFD4E-BEAD-CD42-8D79-E38D7BEF4544}"/>
              </a:ext>
            </a:extLst>
          </p:cNvPr>
          <p:cNvSpPr>
            <a:spLocks noGrp="1"/>
          </p:cNvSpPr>
          <p:nvPr>
            <p:ph type="sldNum" sz="quarter" idx="12"/>
          </p:nvPr>
        </p:nvSpPr>
        <p:spPr/>
        <p:txBody>
          <a:bodyPr/>
          <a:lstStyle/>
          <a:p>
            <a:fld id="{02648243-1AD1-DD45-8C80-AA9CCA651EC0}" type="slidenum">
              <a:rPr lang="fr-FR" smtClean="0"/>
              <a:pPr/>
              <a:t>11</a:t>
            </a:fld>
            <a:endParaRPr lang="fr-FR" dirty="0"/>
          </a:p>
        </p:txBody>
      </p:sp>
      <p:pic>
        <p:nvPicPr>
          <p:cNvPr id="11" name="Image 10">
            <a:extLst>
              <a:ext uri="{FF2B5EF4-FFF2-40B4-BE49-F238E27FC236}">
                <a16:creationId xmlns:a16="http://schemas.microsoft.com/office/drawing/2014/main" id="{6CD50454-55A2-FE4C-8F0E-BE3DB01662C4}"/>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378383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084420E-63E8-1F43-A70F-AC43E2BB530C}"/>
              </a:ext>
            </a:extLst>
          </p:cNvPr>
          <p:cNvSpPr>
            <a:spLocks noGrp="1"/>
          </p:cNvSpPr>
          <p:nvPr>
            <p:ph type="ctrTitle"/>
          </p:nvPr>
        </p:nvSpPr>
        <p:spPr/>
        <p:txBody>
          <a:bodyPr>
            <a:normAutofit fontScale="90000"/>
          </a:bodyPr>
          <a:lstStyle/>
          <a:p>
            <a:r>
              <a:rPr lang="fr-FR" sz="2000" dirty="0">
                <a:latin typeface="Arial" panose="020B0604020202020204" pitchFamily="34" charset="0"/>
                <a:cs typeface="Arial" panose="020B0604020202020204" pitchFamily="34" charset="0"/>
              </a:rPr>
              <a:t>6/ Réseau et partenariats</a:t>
            </a:r>
            <a:br>
              <a:rPr lang="fr-FR" dirty="0">
                <a:latin typeface="Arial" panose="020B0604020202020204" pitchFamily="34" charset="0"/>
                <a:cs typeface="Arial" panose="020B0604020202020204" pitchFamily="34" charset="0"/>
              </a:rPr>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endParaRPr lang="fr-FR" dirty="0"/>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90510" y="1988840"/>
            <a:ext cx="8280000" cy="4295504"/>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EA6F90BC-B82A-C148-BB89-27F38BEE1C28}"/>
              </a:ext>
            </a:extLst>
          </p:cNvPr>
          <p:cNvSpPr txBox="1">
            <a:spLocks/>
          </p:cNvSpPr>
          <p:nvPr/>
        </p:nvSpPr>
        <p:spPr>
          <a:xfrm>
            <a:off x="395536" y="1268760"/>
            <a:ext cx="8424936" cy="720080"/>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b="1" dirty="0">
                <a:solidFill>
                  <a:schemeClr val="tx1"/>
                </a:solidFill>
                <a:latin typeface="Arial" panose="020B0604020202020204" pitchFamily="34" charset="0"/>
                <a:cs typeface="Arial" panose="020B0604020202020204" pitchFamily="34" charset="0"/>
              </a:rPr>
              <a:t>• </a:t>
            </a:r>
            <a:r>
              <a:rPr lang="fr-FR" sz="1200" dirty="0">
                <a:solidFill>
                  <a:schemeClr val="tx1"/>
                </a:solidFill>
                <a:latin typeface="Arial" panose="020B0604020202020204" pitchFamily="34" charset="0"/>
                <a:cs typeface="Arial" panose="020B0604020202020204" pitchFamily="34" charset="0"/>
              </a:rPr>
              <a:t> Pour être viable et concourir à l’intérêt général, votre projet doit se situer en complémentarité avec ce qui est déjà proposé sur le territoire dans le domaine et pour le public visé. Quelle est la situation dans vos territoires et domaines d’action ? Avec quelles structures envisagez-vous des partenariats ou avez-vous déjà mis en place ?</a:t>
            </a:r>
          </a:p>
        </p:txBody>
      </p:sp>
      <p:pic>
        <p:nvPicPr>
          <p:cNvPr id="10" name="Image 9">
            <a:extLst>
              <a:ext uri="{FF2B5EF4-FFF2-40B4-BE49-F238E27FC236}">
                <a16:creationId xmlns:a16="http://schemas.microsoft.com/office/drawing/2014/main" id="{89958C0A-4AF0-BA48-A3EA-5837CBE44395}"/>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5D0D77BC-6BDE-DE4F-B066-8C00542BF3AE}"/>
              </a:ext>
            </a:extLst>
          </p:cNvPr>
          <p:cNvSpPr>
            <a:spLocks noGrp="1"/>
          </p:cNvSpPr>
          <p:nvPr>
            <p:ph type="sldNum" sz="quarter" idx="12"/>
          </p:nvPr>
        </p:nvSpPr>
        <p:spPr/>
        <p:txBody>
          <a:bodyPr/>
          <a:lstStyle/>
          <a:p>
            <a:fld id="{02648243-1AD1-DD45-8C80-AA9CCA651EC0}" type="slidenum">
              <a:rPr lang="fr-FR" smtClean="0"/>
              <a:pPr/>
              <a:t>12</a:t>
            </a:fld>
            <a:endParaRPr lang="fr-FR" dirty="0"/>
          </a:p>
        </p:txBody>
      </p:sp>
      <p:pic>
        <p:nvPicPr>
          <p:cNvPr id="11" name="Image 10">
            <a:extLst>
              <a:ext uri="{FF2B5EF4-FFF2-40B4-BE49-F238E27FC236}">
                <a16:creationId xmlns:a16="http://schemas.microsoft.com/office/drawing/2014/main" id="{CD88AFB8-5991-AD40-AB40-67FB5CE74EC3}"/>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2672428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FE24DAF-F849-F04E-A48A-B510A719611C}"/>
              </a:ext>
            </a:extLst>
          </p:cNvPr>
          <p:cNvSpPr>
            <a:spLocks noGrp="1"/>
          </p:cNvSpPr>
          <p:nvPr>
            <p:ph type="ctrTitle"/>
          </p:nvPr>
        </p:nvSpPr>
        <p:spPr/>
        <p:txBody>
          <a:bodyPr>
            <a:normAutofit fontScale="90000"/>
          </a:bodyPr>
          <a:lstStyle/>
          <a:p>
            <a:r>
              <a:rPr lang="fr-FR" dirty="0"/>
              <a:t>7/ Votre projet d’ici 3 ans</a:t>
            </a:r>
            <a:br>
              <a:rPr lang="fr-FR" dirty="0">
                <a:solidFill>
                  <a:srgbClr val="000000"/>
                </a:solidFill>
              </a:rPr>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5" y="1628800"/>
            <a:ext cx="8279998" cy="4464496"/>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3D24759E-F051-9C4A-8DD4-6F36D8C94FE6}"/>
              </a:ext>
            </a:extLst>
          </p:cNvPr>
          <p:cNvSpPr txBox="1">
            <a:spLocks/>
          </p:cNvSpPr>
          <p:nvPr/>
        </p:nvSpPr>
        <p:spPr>
          <a:xfrm>
            <a:off x="395536" y="1268760"/>
            <a:ext cx="8424936" cy="365125"/>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Où en est votre projet ? Quelles sont les prochaines étapes ? </a:t>
            </a:r>
          </a:p>
        </p:txBody>
      </p:sp>
      <p:pic>
        <p:nvPicPr>
          <p:cNvPr id="10" name="Image 9">
            <a:extLst>
              <a:ext uri="{FF2B5EF4-FFF2-40B4-BE49-F238E27FC236}">
                <a16:creationId xmlns:a16="http://schemas.microsoft.com/office/drawing/2014/main" id="{ADC8BC21-F755-5340-9036-78C2FF857117}"/>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DFE8AD21-C99C-6840-88D9-EF19AA010D58}"/>
              </a:ext>
            </a:extLst>
          </p:cNvPr>
          <p:cNvSpPr>
            <a:spLocks noGrp="1"/>
          </p:cNvSpPr>
          <p:nvPr>
            <p:ph type="sldNum" sz="quarter" idx="12"/>
          </p:nvPr>
        </p:nvSpPr>
        <p:spPr/>
        <p:txBody>
          <a:bodyPr/>
          <a:lstStyle/>
          <a:p>
            <a:fld id="{02648243-1AD1-DD45-8C80-AA9CCA651EC0}" type="slidenum">
              <a:rPr lang="fr-FR" smtClean="0"/>
              <a:pPr/>
              <a:t>13</a:t>
            </a:fld>
            <a:endParaRPr lang="fr-FR" dirty="0"/>
          </a:p>
        </p:txBody>
      </p:sp>
      <p:pic>
        <p:nvPicPr>
          <p:cNvPr id="11" name="Image 10">
            <a:extLst>
              <a:ext uri="{FF2B5EF4-FFF2-40B4-BE49-F238E27FC236}">
                <a16:creationId xmlns:a16="http://schemas.microsoft.com/office/drawing/2014/main" id="{C20E48F6-AF09-9F4F-9E3A-1243BE64B721}"/>
              </a:ext>
            </a:extLst>
          </p:cNvPr>
          <p:cNvPicPr>
            <a:picLocks noChangeAspect="1"/>
          </p:cNvPicPr>
          <p:nvPr/>
        </p:nvPicPr>
        <p:blipFill>
          <a:blip r:embed="rId5"/>
          <a:stretch>
            <a:fillRect/>
          </a:stretch>
        </p:blipFill>
        <p:spPr>
          <a:xfrm>
            <a:off x="0" y="-27384"/>
            <a:ext cx="9144000" cy="918051"/>
          </a:xfrm>
          <a:prstGeom prst="rect">
            <a:avLst/>
          </a:prstGeom>
        </p:spPr>
      </p:pic>
    </p:spTree>
    <p:extLst>
      <p:ext uri="{BB962C8B-B14F-4D97-AF65-F5344CB8AC3E}">
        <p14:creationId xmlns:p14="http://schemas.microsoft.com/office/powerpoint/2010/main" val="291309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F4E94CC-A1F3-8E42-8CCC-CB84DD137A5B}"/>
              </a:ext>
            </a:extLst>
          </p:cNvPr>
          <p:cNvSpPr>
            <a:spLocks noGrp="1"/>
          </p:cNvSpPr>
          <p:nvPr>
            <p:ph type="ctrTitle"/>
          </p:nvPr>
        </p:nvSpPr>
        <p:spPr/>
        <p:txBody>
          <a:bodyPr>
            <a:normAutofit fontScale="90000"/>
          </a:bodyPr>
          <a:lstStyle/>
          <a:p>
            <a:r>
              <a:rPr lang="fr-FR" sz="2000" dirty="0">
                <a:latin typeface="Arial" panose="020B0604020202020204" pitchFamily="34" charset="0"/>
                <a:cs typeface="Arial" panose="020B0604020202020204" pitchFamily="34" charset="0"/>
              </a:rPr>
              <a:t>8/ Quel accompagnement ?</a:t>
            </a:r>
            <a:br>
              <a:rPr lang="fr-FR" dirty="0">
                <a:solidFill>
                  <a:srgbClr val="00B0F0"/>
                </a:solidFill>
                <a:latin typeface="Arial" panose="020B0604020202020204" pitchFamily="34" charset="0"/>
                <a:cs typeface="Arial" panose="020B0604020202020204" pitchFamily="34" charset="0"/>
              </a:rPr>
            </a:br>
            <a:endParaRPr lang="fr-FR" dirty="0">
              <a:solidFill>
                <a:srgbClr val="00B0F0"/>
              </a:solidFill>
            </a:endParaRPr>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5" y="2310834"/>
            <a:ext cx="8279998" cy="4045517"/>
          </a:xfrm>
          <a:prstGeom prst="rect">
            <a:avLst/>
          </a:prstGeom>
          <a:ln w="12700"/>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600"/>
              </a:spcBef>
            </a:pPr>
            <a:endParaRPr lang="fr-FR" sz="1200" dirty="0">
              <a:solidFill>
                <a:schemeClr val="tx1"/>
              </a:solidFill>
              <a:latin typeface="Arial" panose="020B0604020202020204" pitchFamily="34"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FAEC0AC4-ACF7-5143-B949-81C3422A5D1F}"/>
              </a:ext>
            </a:extLst>
          </p:cNvPr>
          <p:cNvSpPr txBox="1">
            <a:spLocks/>
          </p:cNvSpPr>
          <p:nvPr/>
        </p:nvSpPr>
        <p:spPr>
          <a:xfrm>
            <a:off x="395536" y="1268760"/>
            <a:ext cx="8424936" cy="914400"/>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Les lauréats du Prix Fondation Cognacq-Jay remportent 6 mois d’accompagnement expert par un incubateur. </a:t>
            </a:r>
            <a:br>
              <a:rPr lang="fr-FR" sz="1200" dirty="0">
                <a:solidFill>
                  <a:schemeClr val="tx1"/>
                </a:solidFill>
                <a:latin typeface="Arial" panose="020B0604020202020204" pitchFamily="34" charset="0"/>
                <a:cs typeface="Arial" panose="020B0604020202020204" pitchFamily="34" charset="0"/>
              </a:rPr>
            </a:br>
            <a:r>
              <a:rPr lang="fr-FR" sz="1200" b="1" dirty="0">
                <a:solidFill>
                  <a:schemeClr val="tx1"/>
                </a:solidFill>
                <a:latin typeface="Arial" panose="020B0604020202020204" pitchFamily="34" charset="0"/>
                <a:cs typeface="Arial" panose="020B0604020202020204" pitchFamily="34" charset="0"/>
              </a:rPr>
              <a:t>D’après-vous, quels seraient les besoins d’accompagnement prioritaires pour votre projet ? </a:t>
            </a:r>
            <a:r>
              <a:rPr lang="fr-FR" sz="1200" b="1" dirty="0">
                <a:solidFill>
                  <a:srgbClr val="000000"/>
                </a:solidFill>
                <a:latin typeface="Arial"/>
                <a:cs typeface="Arial"/>
              </a:rPr>
              <a:t> (</a:t>
            </a:r>
            <a:r>
              <a:rPr lang="fr-FR" sz="1200" dirty="0">
                <a:solidFill>
                  <a:schemeClr val="tx1"/>
                </a:solidFill>
                <a:latin typeface="Arial" panose="020B0604020202020204" pitchFamily="34" charset="0"/>
                <a:cs typeface="Arial" panose="020B0604020202020204" pitchFamily="34" charset="0"/>
              </a:rPr>
              <a:t>Décrivez vos besoins, par exemple :</a:t>
            </a:r>
            <a:r>
              <a:rPr lang="fr-FR" sz="1200" b="1" dirty="0">
                <a:solidFill>
                  <a:schemeClr val="tx1"/>
                </a:solidFill>
                <a:latin typeface="Arial" panose="020B0604020202020204" pitchFamily="34" charset="0"/>
                <a:cs typeface="Arial" panose="020B0604020202020204" pitchFamily="34" charset="0"/>
              </a:rPr>
              <a:t> </a:t>
            </a:r>
            <a:r>
              <a:rPr lang="fr-FR" sz="1200" dirty="0">
                <a:solidFill>
                  <a:schemeClr val="tx1"/>
                </a:solidFill>
                <a:latin typeface="Arial" panose="020B0604020202020204" pitchFamily="34" charset="0"/>
                <a:cs typeface="Arial" panose="020B0604020202020204" pitchFamily="34" charset="0"/>
              </a:rPr>
              <a:t>Prototypage ; Mesure d’impact ; Changement d’échelle ; Business Model ; Communication ; Organisation ; Administratif ; Ressources humaines…) </a:t>
            </a:r>
          </a:p>
          <a:p>
            <a:pPr algn="l"/>
            <a:endParaRPr lang="fr-FR" sz="1200" b="1" dirty="0">
              <a:solidFill>
                <a:srgbClr val="000000"/>
              </a:solidFill>
              <a:latin typeface="Arial"/>
              <a:cs typeface="Arial"/>
            </a:endParaRPr>
          </a:p>
        </p:txBody>
      </p:sp>
      <p:pic>
        <p:nvPicPr>
          <p:cNvPr id="10" name="Image 9">
            <a:extLst>
              <a:ext uri="{FF2B5EF4-FFF2-40B4-BE49-F238E27FC236}">
                <a16:creationId xmlns:a16="http://schemas.microsoft.com/office/drawing/2014/main" id="{E0D233BF-FAED-E847-ADA3-BE0F941634B4}"/>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8A3B68F6-D1B7-7A44-9BAD-13F4BE49435F}"/>
              </a:ext>
            </a:extLst>
          </p:cNvPr>
          <p:cNvSpPr>
            <a:spLocks noGrp="1"/>
          </p:cNvSpPr>
          <p:nvPr>
            <p:ph type="sldNum" sz="quarter" idx="12"/>
          </p:nvPr>
        </p:nvSpPr>
        <p:spPr/>
        <p:txBody>
          <a:bodyPr/>
          <a:lstStyle/>
          <a:p>
            <a:fld id="{02648243-1AD1-DD45-8C80-AA9CCA651EC0}" type="slidenum">
              <a:rPr lang="fr-FR" smtClean="0"/>
              <a:pPr/>
              <a:t>14</a:t>
            </a:fld>
            <a:endParaRPr lang="fr-FR" dirty="0"/>
          </a:p>
        </p:txBody>
      </p:sp>
      <p:pic>
        <p:nvPicPr>
          <p:cNvPr id="11" name="Image 10">
            <a:extLst>
              <a:ext uri="{FF2B5EF4-FFF2-40B4-BE49-F238E27FC236}">
                <a16:creationId xmlns:a16="http://schemas.microsoft.com/office/drawing/2014/main" id="{5CE2D11D-054E-BE46-8287-D147E4312136}"/>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25307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45DB9480-DDC4-8A4F-B542-062150CBF81B}"/>
              </a:ext>
            </a:extLst>
          </p:cNvPr>
          <p:cNvSpPr>
            <a:spLocks noGrp="1"/>
          </p:cNvSpPr>
          <p:nvPr>
            <p:ph type="ctrTitle"/>
          </p:nvPr>
        </p:nvSpPr>
        <p:spPr/>
        <p:txBody>
          <a:bodyPr>
            <a:normAutofit fontScale="90000"/>
          </a:bodyPr>
          <a:lstStyle/>
          <a:p>
            <a:r>
              <a:rPr lang="fr-FR" sz="2000" dirty="0"/>
              <a:t>Financement et pérennité du projet </a:t>
            </a:r>
            <a:br>
              <a:rPr lang="fr-FR" dirty="0"/>
            </a:br>
            <a:endParaRPr lang="fr-FR" dirty="0"/>
          </a:p>
        </p:txBody>
      </p:sp>
      <p:sp>
        <p:nvSpPr>
          <p:cNvPr id="3" name="Espace réservé du pied de page 2">
            <a:extLst>
              <a:ext uri="{FF2B5EF4-FFF2-40B4-BE49-F238E27FC236}">
                <a16:creationId xmlns:a16="http://schemas.microsoft.com/office/drawing/2014/main" id="{3C4A4F29-FB08-BE4A-A9A3-4B53FF835F6D}"/>
              </a:ext>
            </a:extLst>
          </p:cNvPr>
          <p:cNvSpPr>
            <a:spLocks noGrp="1"/>
          </p:cNvSpPr>
          <p:nvPr>
            <p:ph type="ftr" sz="quarter" idx="11"/>
          </p:nvPr>
        </p:nvSpPr>
        <p:spPr/>
        <p:txBody>
          <a:bodyPr/>
          <a:lstStyle/>
          <a:p>
            <a:r>
              <a:rPr lang="fr-FR"/>
              <a:t>Prix Fondation Cognacq-Jay 2021 - Document de présentation de votre projet</a:t>
            </a:r>
          </a:p>
        </p:txBody>
      </p:sp>
      <p:sp>
        <p:nvSpPr>
          <p:cNvPr id="2" name="Espace réservé du contenu 1">
            <a:extLst>
              <a:ext uri="{FF2B5EF4-FFF2-40B4-BE49-F238E27FC236}">
                <a16:creationId xmlns:a16="http://schemas.microsoft.com/office/drawing/2014/main" id="{C35AE32E-22E8-344E-95A3-9FAAAE2057D5}"/>
              </a:ext>
            </a:extLst>
          </p:cNvPr>
          <p:cNvSpPr>
            <a:spLocks noGrp="1"/>
          </p:cNvSpPr>
          <p:nvPr>
            <p:ph idx="4294967295"/>
          </p:nvPr>
        </p:nvSpPr>
        <p:spPr>
          <a:xfrm>
            <a:off x="1549896" y="2346742"/>
            <a:ext cx="6044208" cy="1858268"/>
          </a:xfrm>
          <a:prstGeom prst="rect">
            <a:avLst/>
          </a:prstGeom>
        </p:spPr>
        <p:txBody>
          <a:bodyPr>
            <a:normAutofit/>
          </a:bodyPr>
          <a:lstStyle/>
          <a:p>
            <a:pPr marL="0" indent="0">
              <a:lnSpc>
                <a:spcPct val="150000"/>
              </a:lnSpc>
              <a:buNone/>
            </a:pPr>
            <a:r>
              <a:rPr lang="fr-FR" sz="1600" dirty="0">
                <a:solidFill>
                  <a:srgbClr val="FF0000"/>
                </a:solidFill>
                <a:latin typeface="Arial" panose="020B0604020202020204" pitchFamily="34" charset="0"/>
                <a:cs typeface="Arial" panose="020B0604020202020204" pitchFamily="34" charset="0"/>
              </a:rPr>
              <a:t>Veuillez remplir le second document du dossier de candidature :</a:t>
            </a:r>
          </a:p>
          <a:p>
            <a:pPr marL="0" indent="0">
              <a:lnSpc>
                <a:spcPct val="150000"/>
              </a:lnSpc>
              <a:buNone/>
            </a:pPr>
            <a:r>
              <a:rPr lang="fr-FR" sz="1600" b="1" dirty="0">
                <a:solidFill>
                  <a:srgbClr val="FF0000"/>
                </a:solidFill>
                <a:latin typeface="Arial" panose="020B0604020202020204" pitchFamily="34" charset="0"/>
                <a:cs typeface="Arial" panose="020B0604020202020204" pitchFamily="34" charset="0"/>
              </a:rPr>
              <a:t>Données budgétaires</a:t>
            </a:r>
          </a:p>
          <a:p>
            <a:pPr algn="ctr"/>
            <a:endParaRPr lang="fr-FR" sz="2000" dirty="0">
              <a:latin typeface="Arial"/>
              <a:cs typeface="Arial"/>
            </a:endParaRPr>
          </a:p>
          <a:p>
            <a:pPr algn="ctr"/>
            <a:endParaRPr lang="fr-FR" sz="2000" dirty="0"/>
          </a:p>
        </p:txBody>
      </p:sp>
      <p:pic>
        <p:nvPicPr>
          <p:cNvPr id="5" name="Image 4"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pic>
        <p:nvPicPr>
          <p:cNvPr id="8" name="Image 7">
            <a:extLst>
              <a:ext uri="{FF2B5EF4-FFF2-40B4-BE49-F238E27FC236}">
                <a16:creationId xmlns:a16="http://schemas.microsoft.com/office/drawing/2014/main" id="{17C2CCC3-227B-2F49-AB27-82E21266CDEC}"/>
              </a:ext>
            </a:extLst>
          </p:cNvPr>
          <p:cNvPicPr>
            <a:picLocks noChangeAspect="1"/>
          </p:cNvPicPr>
          <p:nvPr/>
        </p:nvPicPr>
        <p:blipFill>
          <a:blip r:embed="rId4"/>
          <a:stretch>
            <a:fillRect/>
          </a:stretch>
        </p:blipFill>
        <p:spPr>
          <a:xfrm>
            <a:off x="0" y="-27384"/>
            <a:ext cx="9144000" cy="914400"/>
          </a:xfrm>
          <a:prstGeom prst="rect">
            <a:avLst/>
          </a:prstGeom>
        </p:spPr>
      </p:pic>
      <p:sp>
        <p:nvSpPr>
          <p:cNvPr id="4" name="Espace réservé du numéro de diapositive 3">
            <a:extLst>
              <a:ext uri="{FF2B5EF4-FFF2-40B4-BE49-F238E27FC236}">
                <a16:creationId xmlns:a16="http://schemas.microsoft.com/office/drawing/2014/main" id="{3020A7D7-A951-6D43-9DB5-4CE9C9ADEA33}"/>
              </a:ext>
            </a:extLst>
          </p:cNvPr>
          <p:cNvSpPr>
            <a:spLocks noGrp="1"/>
          </p:cNvSpPr>
          <p:nvPr>
            <p:ph type="sldNum" sz="quarter" idx="12"/>
          </p:nvPr>
        </p:nvSpPr>
        <p:spPr/>
        <p:txBody>
          <a:bodyPr/>
          <a:lstStyle/>
          <a:p>
            <a:fld id="{02648243-1AD1-DD45-8C80-AA9CCA651EC0}" type="slidenum">
              <a:rPr lang="fr-FR" smtClean="0"/>
              <a:pPr/>
              <a:t>15</a:t>
            </a:fld>
            <a:endParaRPr lang="fr-FR" dirty="0"/>
          </a:p>
        </p:txBody>
      </p:sp>
      <p:pic>
        <p:nvPicPr>
          <p:cNvPr id="9" name="Image 8">
            <a:extLst>
              <a:ext uri="{FF2B5EF4-FFF2-40B4-BE49-F238E27FC236}">
                <a16:creationId xmlns:a16="http://schemas.microsoft.com/office/drawing/2014/main" id="{B8FDE73E-E811-7846-9935-04DC59F191B4}"/>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331520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ous-titre 2">
            <a:extLst>
              <a:ext uri="{FF2B5EF4-FFF2-40B4-BE49-F238E27FC236}">
                <a16:creationId xmlns:a16="http://schemas.microsoft.com/office/drawing/2014/main" id="{96A717ED-9C3E-E744-A216-8F7BCC5AE342}"/>
              </a:ext>
            </a:extLst>
          </p:cNvPr>
          <p:cNvSpPr txBox="1">
            <a:spLocks/>
          </p:cNvSpPr>
          <p:nvPr/>
        </p:nvSpPr>
        <p:spPr>
          <a:xfrm>
            <a:off x="474545" y="1302418"/>
            <a:ext cx="8279998" cy="253546"/>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Aft>
                <a:spcPts val="0"/>
              </a:spcAft>
            </a:pPr>
            <a:r>
              <a:rPr lang="fr-FR" sz="1200" b="1" dirty="0">
                <a:solidFill>
                  <a:schemeClr val="tx1"/>
                </a:solidFill>
                <a:latin typeface="Arial" panose="020B0604020202020204" pitchFamily="34" charset="0"/>
                <a:ea typeface="Times New Roman" panose="02020603050405020304" pitchFamily="18" charset="0"/>
                <a:cs typeface="Arial" panose="020B0604020202020204" pitchFamily="34" charset="0"/>
              </a:rPr>
              <a:t>• Nom du projet :</a:t>
            </a:r>
            <a:endParaRPr lang="fr-FR" sz="1200" b="1"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algn="l">
              <a:spcAft>
                <a:spcPts val="0"/>
              </a:spcAft>
            </a:pP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4" name="Sous-titre 2">
            <a:extLst>
              <a:ext uri="{FF2B5EF4-FFF2-40B4-BE49-F238E27FC236}">
                <a16:creationId xmlns:a16="http://schemas.microsoft.com/office/drawing/2014/main" id="{9B1421CD-0889-7142-B34C-5D4D99A59045}"/>
              </a:ext>
            </a:extLst>
          </p:cNvPr>
          <p:cNvSpPr txBox="1">
            <a:spLocks/>
          </p:cNvSpPr>
          <p:nvPr/>
        </p:nvSpPr>
        <p:spPr>
          <a:xfrm>
            <a:off x="474547" y="3284984"/>
            <a:ext cx="8212253" cy="2952328"/>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Aft>
                <a:spcPts val="0"/>
              </a:spcAft>
            </a:pPr>
            <a:endParaRPr lang="fr-FR"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itre 6">
            <a:extLst>
              <a:ext uri="{FF2B5EF4-FFF2-40B4-BE49-F238E27FC236}">
                <a16:creationId xmlns:a16="http://schemas.microsoft.com/office/drawing/2014/main" id="{2C6314F1-4616-064E-B2A5-328072440980}"/>
              </a:ext>
            </a:extLst>
          </p:cNvPr>
          <p:cNvSpPr>
            <a:spLocks noGrp="1"/>
          </p:cNvSpPr>
          <p:nvPr>
            <p:ph type="ctrTitle"/>
          </p:nvPr>
        </p:nvSpPr>
        <p:spPr>
          <a:xfrm>
            <a:off x="395536" y="870676"/>
            <a:ext cx="7772400" cy="372940"/>
          </a:xfrm>
        </p:spPr>
        <p:txBody>
          <a:bodyPr/>
          <a:lstStyle/>
          <a:p>
            <a:r>
              <a:rPr lang="fr-FR" dirty="0"/>
              <a:t>1/ L’identité de votre projet</a:t>
            </a:r>
          </a:p>
        </p:txBody>
      </p:sp>
      <p:sp>
        <p:nvSpPr>
          <p:cNvPr id="13" name="Espace réservé du pied de page 3"/>
          <p:cNvSpPr>
            <a:spLocks noGrp="1"/>
          </p:cNvSpPr>
          <p:nvPr>
            <p:ph type="ftr" sz="quarter" idx="11"/>
          </p:nvPr>
        </p:nvSpPr>
        <p:spPr/>
        <p:txBody>
          <a:bodyPr/>
          <a:lstStyle/>
          <a:p>
            <a:r>
              <a:rPr lang="fr-FR" sz="1000" dirty="0">
                <a:latin typeface="Arial" panose="020B0604020202020204" pitchFamily="34" charset="0"/>
                <a:cs typeface="Arial" panose="020B0604020202020204" pitchFamily="34" charset="0"/>
              </a:rPr>
              <a:t>Prix Fondation Cognacq-Jay 2021 - Document de présentation de votre projet</a:t>
            </a:r>
          </a:p>
        </p:txBody>
      </p:sp>
      <p:sp>
        <p:nvSpPr>
          <p:cNvPr id="9" name="Sous-titre 2">
            <a:extLst>
              <a:ext uri="{FF2B5EF4-FFF2-40B4-BE49-F238E27FC236}">
                <a16:creationId xmlns:a16="http://schemas.microsoft.com/office/drawing/2014/main" id="{CF6F7A19-1531-684D-8CFB-B73A0885B12D}"/>
              </a:ext>
            </a:extLst>
          </p:cNvPr>
          <p:cNvSpPr txBox="1">
            <a:spLocks/>
          </p:cNvSpPr>
          <p:nvPr/>
        </p:nvSpPr>
        <p:spPr>
          <a:xfrm>
            <a:off x="491894" y="1580949"/>
            <a:ext cx="8194906" cy="390417"/>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Aft>
                <a:spcPts val="0"/>
              </a:spcAft>
            </a:pPr>
            <a:endParaRPr lang="fr-FR" sz="14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Sous-titre 2">
            <a:extLst>
              <a:ext uri="{FF2B5EF4-FFF2-40B4-BE49-F238E27FC236}">
                <a16:creationId xmlns:a16="http://schemas.microsoft.com/office/drawing/2014/main" id="{A6FD77F9-7EF4-2D46-B0F3-62B178D74F39}"/>
              </a:ext>
            </a:extLst>
          </p:cNvPr>
          <p:cNvSpPr txBox="1">
            <a:spLocks/>
          </p:cNvSpPr>
          <p:nvPr/>
        </p:nvSpPr>
        <p:spPr>
          <a:xfrm>
            <a:off x="474545" y="2191682"/>
            <a:ext cx="8279998" cy="974264"/>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a:t>
            </a:r>
            <a:r>
              <a:rPr lang="fr-FR" sz="1200" b="1" dirty="0">
                <a:solidFill>
                  <a:schemeClr val="tx1"/>
                </a:solidFill>
                <a:latin typeface="Arial" panose="020B0604020202020204" pitchFamily="34" charset="0"/>
                <a:cs typeface="Arial" panose="020B0604020202020204" pitchFamily="34" charset="0"/>
              </a:rPr>
              <a:t>Nom et statut juridique de votre structure porteuse, ainsi que sa date de création : </a:t>
            </a:r>
          </a:p>
          <a:p>
            <a:pPr algn="l"/>
            <a:r>
              <a:rPr lang="fr-FR" sz="1200" dirty="0">
                <a:solidFill>
                  <a:schemeClr val="tx1"/>
                </a:solidFill>
                <a:latin typeface="Arial" panose="020B0604020202020204" pitchFamily="34" charset="0"/>
                <a:cs typeface="Arial" panose="020B0604020202020204" pitchFamily="34" charset="0"/>
              </a:rPr>
              <a:t>Pour concourir dans la catégorie Accélération, votre projet doit être porté par une structure juridique déjà constituée. </a:t>
            </a:r>
          </a:p>
          <a:p>
            <a:pPr algn="l"/>
            <a:r>
              <a:rPr lang="fr-FR" sz="1200" dirty="0">
                <a:solidFill>
                  <a:schemeClr val="tx1"/>
                </a:solidFill>
                <a:latin typeface="Arial" panose="020B0604020202020204" pitchFamily="34" charset="0"/>
                <a:cs typeface="Arial" panose="020B0604020202020204" pitchFamily="34" charset="0"/>
              </a:rPr>
              <a:t>Si vous n’en n’avez pas encore</a:t>
            </a:r>
            <a:r>
              <a:rPr lang="fr-FR" sz="1200" dirty="0">
                <a:solidFill>
                  <a:srgbClr val="FF0000"/>
                </a:solidFill>
                <a:latin typeface="Arial" panose="020B0604020202020204" pitchFamily="34" charset="0"/>
                <a:cs typeface="Arial" panose="020B0604020202020204" pitchFamily="34" charset="0"/>
              </a:rPr>
              <a:t> </a:t>
            </a:r>
            <a:r>
              <a:rPr lang="fr-FR" sz="1200" dirty="0">
                <a:solidFill>
                  <a:schemeClr val="tx1"/>
                </a:solidFill>
                <a:latin typeface="Arial" panose="020B0604020202020204" pitchFamily="34" charset="0"/>
                <a:cs typeface="Arial" panose="020B0604020202020204" pitchFamily="34" charset="0"/>
              </a:rPr>
              <a:t>et que vous concourez dans la catégorie Vision, indiquez sous quelle forme vous pensez développer votre structure (association, coopérative, entreprise sociale…).</a:t>
            </a:r>
          </a:p>
          <a:p>
            <a:pPr algn="l"/>
            <a:endParaRPr lang="fr-FR" sz="1200" b="1" dirty="0">
              <a:solidFill>
                <a:schemeClr val="tx1"/>
              </a:solidFill>
              <a:latin typeface="Arial" panose="020B0604020202020204" pitchFamily="34" charset="0"/>
              <a:cs typeface="Arial" panose="020B0604020202020204" pitchFamily="34" charset="0"/>
            </a:endParaRPr>
          </a:p>
          <a:p>
            <a:pPr algn="l">
              <a:spcAft>
                <a:spcPts val="0"/>
              </a:spcAft>
            </a:pPr>
            <a:endParaRPr lang="fr-FR"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05417B01-5D6C-1F48-A19D-D60022D34330}"/>
              </a:ext>
            </a:extLst>
          </p:cNvPr>
          <p:cNvSpPr>
            <a:spLocks noGrp="1"/>
          </p:cNvSpPr>
          <p:nvPr>
            <p:ph type="sldNum" sz="quarter" idx="12"/>
          </p:nvPr>
        </p:nvSpPr>
        <p:spPr/>
        <p:txBody>
          <a:bodyPr/>
          <a:lstStyle/>
          <a:p>
            <a:fld id="{02648243-1AD1-DD45-8C80-AA9CCA651EC0}" type="slidenum">
              <a:rPr lang="fr-FR" smtClean="0"/>
              <a:pPr/>
              <a:t>2</a:t>
            </a:fld>
            <a:endParaRPr lang="fr-FR" dirty="0"/>
          </a:p>
        </p:txBody>
      </p:sp>
      <p:pic>
        <p:nvPicPr>
          <p:cNvPr id="11" name="Image 10">
            <a:extLst>
              <a:ext uri="{FF2B5EF4-FFF2-40B4-BE49-F238E27FC236}">
                <a16:creationId xmlns:a16="http://schemas.microsoft.com/office/drawing/2014/main" id="{D585154B-F4B8-8A40-8FCC-1128BCB53E26}"/>
              </a:ext>
            </a:extLst>
          </p:cNvPr>
          <p:cNvPicPr>
            <a:picLocks noChangeAspect="1"/>
          </p:cNvPicPr>
          <p:nvPr/>
        </p:nvPicPr>
        <p:blipFill>
          <a:blip r:embed="rId3"/>
          <a:stretch>
            <a:fillRect/>
          </a:stretch>
        </p:blipFill>
        <p:spPr>
          <a:xfrm>
            <a:off x="0" y="-43725"/>
            <a:ext cx="9144000" cy="918051"/>
          </a:xfrm>
          <a:prstGeom prst="rect">
            <a:avLst/>
          </a:prstGeom>
        </p:spPr>
      </p:pic>
    </p:spTree>
    <p:extLst>
      <p:ext uri="{BB962C8B-B14F-4D97-AF65-F5344CB8AC3E}">
        <p14:creationId xmlns:p14="http://schemas.microsoft.com/office/powerpoint/2010/main" val="399495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3" name="Titre 2">
            <a:extLst>
              <a:ext uri="{FF2B5EF4-FFF2-40B4-BE49-F238E27FC236}">
                <a16:creationId xmlns:a16="http://schemas.microsoft.com/office/drawing/2014/main" id="{4C9C4BBF-7FD1-0047-9925-EDC7560E30F1}"/>
              </a:ext>
            </a:extLst>
          </p:cNvPr>
          <p:cNvSpPr>
            <a:spLocks noGrp="1"/>
          </p:cNvSpPr>
          <p:nvPr>
            <p:ph type="ctrTitle"/>
          </p:nvPr>
        </p:nvSpPr>
        <p:spPr/>
        <p:txBody>
          <a:bodyPr>
            <a:normAutofit fontScale="90000"/>
          </a:bodyPr>
          <a:lstStyle/>
          <a:p>
            <a:r>
              <a:rPr lang="fr-FR" sz="2000" dirty="0"/>
              <a:t>2/ Le ou les porteurs du projet</a:t>
            </a:r>
            <a:br>
              <a:rPr lang="fr-FR" dirty="0"/>
            </a:br>
            <a:endParaRPr lang="fr-FR" dirty="0"/>
          </a:p>
        </p:txBody>
      </p:sp>
      <p:sp>
        <p:nvSpPr>
          <p:cNvPr id="16" name="Espace réservé du pied de page 3"/>
          <p:cNvSpPr>
            <a:spLocks noGrp="1"/>
          </p:cNvSpPr>
          <p:nvPr>
            <p:ph type="ftr" sz="quarter" idx="11"/>
          </p:nvPr>
        </p:nvSpPr>
        <p:spPr/>
        <p:txBody>
          <a:bodyPr/>
          <a:lstStyle/>
          <a:p>
            <a:r>
              <a:rPr lang="fr-FR"/>
              <a:t>Prix Fondation Cognacq-Jay 2021 - Document de présentation de votre projet</a:t>
            </a:r>
            <a:endParaRPr lang="fr-FR" dirty="0"/>
          </a:p>
        </p:txBody>
      </p:sp>
      <p:sp>
        <p:nvSpPr>
          <p:cNvPr id="7" name="Sous-titre 2"/>
          <p:cNvSpPr txBox="1">
            <a:spLocks/>
          </p:cNvSpPr>
          <p:nvPr/>
        </p:nvSpPr>
        <p:spPr>
          <a:xfrm>
            <a:off x="251520" y="4394625"/>
            <a:ext cx="1969864" cy="1842687"/>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71450" indent="-171450" algn="l">
              <a:buFont typeface="Arial" panose="020B0604020202020204" pitchFamily="34" charset="0"/>
              <a:buChar char="•"/>
            </a:pPr>
            <a:r>
              <a:rPr lang="fr-FR" sz="1200" dirty="0">
                <a:solidFill>
                  <a:schemeClr val="tx1"/>
                </a:solidFill>
                <a:latin typeface="Arial"/>
                <a:cs typeface="Arial"/>
              </a:rPr>
              <a:t>Prénom Nom </a:t>
            </a:r>
          </a:p>
          <a:p>
            <a:pPr marL="171450" indent="-171450" algn="l">
              <a:buFont typeface="Arial" panose="020B0604020202020204" pitchFamily="34" charset="0"/>
              <a:buChar char="•"/>
            </a:pPr>
            <a:r>
              <a:rPr lang="fr-FR" sz="1200" dirty="0">
                <a:solidFill>
                  <a:schemeClr val="tx1"/>
                </a:solidFill>
                <a:latin typeface="Arial"/>
                <a:cs typeface="Arial"/>
              </a:rPr>
              <a:t>Âge</a:t>
            </a:r>
          </a:p>
          <a:p>
            <a:pPr marL="171450" indent="-171450" algn="l">
              <a:buFont typeface="Arial" panose="020B0604020202020204" pitchFamily="34" charset="0"/>
              <a:buChar char="•"/>
            </a:pPr>
            <a:r>
              <a:rPr lang="fr-FR" sz="1200" dirty="0">
                <a:solidFill>
                  <a:schemeClr val="tx1"/>
                </a:solidFill>
                <a:latin typeface="Arial"/>
                <a:cs typeface="Arial"/>
              </a:rPr>
              <a:t>Département</a:t>
            </a:r>
          </a:p>
          <a:p>
            <a:pPr marL="171450" indent="-171450" algn="l">
              <a:buFont typeface="Arial" panose="020B0604020202020204" pitchFamily="34" charset="0"/>
              <a:buChar char="•"/>
            </a:pPr>
            <a:r>
              <a:rPr lang="fr-FR" sz="1200" dirty="0">
                <a:solidFill>
                  <a:schemeClr val="tx1"/>
                </a:solidFill>
                <a:latin typeface="Arial"/>
                <a:cs typeface="Arial"/>
              </a:rPr>
              <a:t>Rôle(s) dans le projet </a:t>
            </a:r>
          </a:p>
          <a:p>
            <a:pPr marL="171450" indent="-171450" algn="l">
              <a:buFont typeface="Arial" panose="020B0604020202020204" pitchFamily="34" charset="0"/>
              <a:buChar char="•"/>
            </a:pPr>
            <a:r>
              <a:rPr lang="fr-FR" sz="1200" dirty="0">
                <a:solidFill>
                  <a:schemeClr val="tx1"/>
                </a:solidFill>
                <a:latin typeface="Arial"/>
                <a:cs typeface="Arial"/>
              </a:rPr>
              <a:t>Compétence(s) clé</a:t>
            </a:r>
          </a:p>
        </p:txBody>
      </p:sp>
      <p:sp>
        <p:nvSpPr>
          <p:cNvPr id="8" name="Ellipse 7"/>
          <p:cNvSpPr/>
          <p:nvPr/>
        </p:nvSpPr>
        <p:spPr>
          <a:xfrm>
            <a:off x="170057" y="1628800"/>
            <a:ext cx="2037645" cy="2037645"/>
          </a:xfrm>
          <a:prstGeom prst="ellipse">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chemeClr val="tx1"/>
                </a:solidFill>
                <a:latin typeface="Arial"/>
                <a:cs typeface="Arial"/>
              </a:rPr>
              <a:t>Votre photo ici</a:t>
            </a:r>
          </a:p>
        </p:txBody>
      </p:sp>
      <p:sp>
        <p:nvSpPr>
          <p:cNvPr id="9" name="Ellipse 8"/>
          <p:cNvSpPr/>
          <p:nvPr/>
        </p:nvSpPr>
        <p:spPr>
          <a:xfrm>
            <a:off x="2377034" y="1628800"/>
            <a:ext cx="2037645" cy="2037645"/>
          </a:xfrm>
          <a:prstGeom prst="ellipse">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chemeClr val="tx1"/>
                </a:solidFill>
                <a:latin typeface="Arial"/>
                <a:cs typeface="Arial"/>
              </a:rPr>
              <a:t>Votre photo ici</a:t>
            </a:r>
          </a:p>
        </p:txBody>
      </p:sp>
      <p:sp>
        <p:nvSpPr>
          <p:cNvPr id="10" name="Ellipse 9"/>
          <p:cNvSpPr/>
          <p:nvPr/>
        </p:nvSpPr>
        <p:spPr>
          <a:xfrm>
            <a:off x="4584014" y="1628800"/>
            <a:ext cx="2037645" cy="2037645"/>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chemeClr val="tx1"/>
                </a:solidFill>
                <a:latin typeface="Arial"/>
                <a:cs typeface="Arial"/>
              </a:rPr>
              <a:t>Votre photo ici</a:t>
            </a:r>
          </a:p>
        </p:txBody>
      </p:sp>
      <p:sp>
        <p:nvSpPr>
          <p:cNvPr id="11" name="Ellipse 10"/>
          <p:cNvSpPr/>
          <p:nvPr/>
        </p:nvSpPr>
        <p:spPr>
          <a:xfrm>
            <a:off x="6824139" y="1628800"/>
            <a:ext cx="2037645" cy="2037645"/>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chemeClr val="tx1"/>
                </a:solidFill>
                <a:latin typeface="Arial"/>
                <a:cs typeface="Arial"/>
              </a:rPr>
              <a:t>Votre photo ici</a:t>
            </a:r>
          </a:p>
        </p:txBody>
      </p:sp>
      <p:sp>
        <p:nvSpPr>
          <p:cNvPr id="12" name="Sous-titre 2"/>
          <p:cNvSpPr txBox="1">
            <a:spLocks/>
          </p:cNvSpPr>
          <p:nvPr/>
        </p:nvSpPr>
        <p:spPr>
          <a:xfrm>
            <a:off x="2458497" y="4394626"/>
            <a:ext cx="1969864" cy="1842686"/>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71450" indent="-171450" algn="l">
              <a:buFont typeface="Arial" panose="020B0604020202020204" pitchFamily="34" charset="0"/>
              <a:buChar char="•"/>
            </a:pPr>
            <a:endParaRPr lang="fr-FR" sz="1200" dirty="0">
              <a:solidFill>
                <a:schemeClr val="tx1"/>
              </a:solidFill>
              <a:latin typeface="Arial"/>
              <a:cs typeface="Arial"/>
            </a:endParaRPr>
          </a:p>
        </p:txBody>
      </p:sp>
      <p:sp>
        <p:nvSpPr>
          <p:cNvPr id="13" name="Sous-titre 2"/>
          <p:cNvSpPr txBox="1">
            <a:spLocks/>
          </p:cNvSpPr>
          <p:nvPr/>
        </p:nvSpPr>
        <p:spPr>
          <a:xfrm>
            <a:off x="4665477" y="4377687"/>
            <a:ext cx="1969864" cy="1859625"/>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71450" indent="-171450" algn="l">
              <a:buFont typeface="Arial" panose="020B0604020202020204" pitchFamily="34" charset="0"/>
              <a:buChar char="•"/>
            </a:pPr>
            <a:endParaRPr lang="fr-FR" sz="1200" dirty="0">
              <a:solidFill>
                <a:schemeClr val="tx1"/>
              </a:solidFill>
              <a:latin typeface="Arial"/>
              <a:cs typeface="Arial"/>
            </a:endParaRPr>
          </a:p>
        </p:txBody>
      </p:sp>
      <p:sp>
        <p:nvSpPr>
          <p:cNvPr id="14" name="Sous-titre 2"/>
          <p:cNvSpPr txBox="1">
            <a:spLocks/>
          </p:cNvSpPr>
          <p:nvPr/>
        </p:nvSpPr>
        <p:spPr>
          <a:xfrm>
            <a:off x="6905602" y="4394625"/>
            <a:ext cx="1969864" cy="1842687"/>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71450" indent="-171450" algn="l">
              <a:buFont typeface="Arial" panose="020B0604020202020204" pitchFamily="34" charset="0"/>
              <a:buChar char="•"/>
            </a:pPr>
            <a:endParaRPr lang="fr-FR" sz="1200" dirty="0">
              <a:solidFill>
                <a:schemeClr val="tx1"/>
              </a:solidFill>
              <a:latin typeface="Arial"/>
              <a:cs typeface="Arial"/>
            </a:endParaRPr>
          </a:p>
        </p:txBody>
      </p:sp>
      <p:sp>
        <p:nvSpPr>
          <p:cNvPr id="2" name="ZoneTexte 1">
            <a:extLst>
              <a:ext uri="{FF2B5EF4-FFF2-40B4-BE49-F238E27FC236}">
                <a16:creationId xmlns:a16="http://schemas.microsoft.com/office/drawing/2014/main" id="{CFF75376-EE61-0643-83CF-2FEFBF4F6754}"/>
              </a:ext>
            </a:extLst>
          </p:cNvPr>
          <p:cNvSpPr txBox="1"/>
          <p:nvPr/>
        </p:nvSpPr>
        <p:spPr>
          <a:xfrm>
            <a:off x="335130" y="1268760"/>
            <a:ext cx="8287479" cy="646331"/>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 Insérez ici les photos de vous et de votre équipe le cas échéant </a:t>
            </a:r>
          </a:p>
          <a:p>
            <a:endParaRPr lang="fr-FR" dirty="0"/>
          </a:p>
        </p:txBody>
      </p:sp>
      <p:sp>
        <p:nvSpPr>
          <p:cNvPr id="17" name="ZoneTexte 16">
            <a:extLst>
              <a:ext uri="{FF2B5EF4-FFF2-40B4-BE49-F238E27FC236}">
                <a16:creationId xmlns:a16="http://schemas.microsoft.com/office/drawing/2014/main" id="{672A6A01-C5C9-8349-B67A-93290C7A0CD5}"/>
              </a:ext>
            </a:extLst>
          </p:cNvPr>
          <p:cNvSpPr txBox="1"/>
          <p:nvPr/>
        </p:nvSpPr>
        <p:spPr>
          <a:xfrm>
            <a:off x="251520" y="3923764"/>
            <a:ext cx="8287479" cy="369332"/>
          </a:xfrm>
          <a:prstGeom prst="rect">
            <a:avLst/>
          </a:prstGeom>
          <a:noFill/>
        </p:spPr>
        <p:txBody>
          <a:bodyPr wrap="square" rtlCol="0">
            <a:spAutoFit/>
          </a:bodyPr>
          <a:lstStyle/>
          <a:p>
            <a:r>
              <a:rPr lang="fr-FR" dirty="0"/>
              <a:t> </a:t>
            </a:r>
            <a:r>
              <a:rPr lang="fr-FR" sz="1200" dirty="0">
                <a:latin typeface="Arial"/>
                <a:cs typeface="Arial"/>
              </a:rPr>
              <a:t>• Renseigner pour chaque membre du projet :</a:t>
            </a:r>
          </a:p>
        </p:txBody>
      </p:sp>
      <p:pic>
        <p:nvPicPr>
          <p:cNvPr id="18" name="Image 17">
            <a:extLst>
              <a:ext uri="{FF2B5EF4-FFF2-40B4-BE49-F238E27FC236}">
                <a16:creationId xmlns:a16="http://schemas.microsoft.com/office/drawing/2014/main" id="{F4AEDA96-BF37-284D-B6F4-69CC19ED8A0C}"/>
              </a:ext>
            </a:extLst>
          </p:cNvPr>
          <p:cNvPicPr>
            <a:picLocks noChangeAspect="1"/>
          </p:cNvPicPr>
          <p:nvPr/>
        </p:nvPicPr>
        <p:blipFill>
          <a:blip r:embed="rId4"/>
          <a:stretch>
            <a:fillRect/>
          </a:stretch>
        </p:blipFill>
        <p:spPr>
          <a:xfrm>
            <a:off x="0" y="-27384"/>
            <a:ext cx="9144000" cy="914400"/>
          </a:xfrm>
          <a:prstGeom prst="rect">
            <a:avLst/>
          </a:prstGeom>
        </p:spPr>
      </p:pic>
      <p:sp>
        <p:nvSpPr>
          <p:cNvPr id="4" name="Espace réservé du numéro de diapositive 3">
            <a:extLst>
              <a:ext uri="{FF2B5EF4-FFF2-40B4-BE49-F238E27FC236}">
                <a16:creationId xmlns:a16="http://schemas.microsoft.com/office/drawing/2014/main" id="{3B75D213-600B-E846-AA69-DAAE4AA5F15E}"/>
              </a:ext>
            </a:extLst>
          </p:cNvPr>
          <p:cNvSpPr>
            <a:spLocks noGrp="1"/>
          </p:cNvSpPr>
          <p:nvPr>
            <p:ph type="sldNum" sz="quarter" idx="12"/>
          </p:nvPr>
        </p:nvSpPr>
        <p:spPr/>
        <p:txBody>
          <a:bodyPr/>
          <a:lstStyle/>
          <a:p>
            <a:fld id="{02648243-1AD1-DD45-8C80-AA9CCA651EC0}" type="slidenum">
              <a:rPr lang="fr-FR" smtClean="0"/>
              <a:pPr/>
              <a:t>3</a:t>
            </a:fld>
            <a:endParaRPr lang="fr-FR" dirty="0"/>
          </a:p>
        </p:txBody>
      </p:sp>
      <p:pic>
        <p:nvPicPr>
          <p:cNvPr id="19" name="Image 18">
            <a:extLst>
              <a:ext uri="{FF2B5EF4-FFF2-40B4-BE49-F238E27FC236}">
                <a16:creationId xmlns:a16="http://schemas.microsoft.com/office/drawing/2014/main" id="{0CEF46AB-6B42-9747-8239-3F87E01AAD3D}"/>
              </a:ext>
            </a:extLst>
          </p:cNvPr>
          <p:cNvPicPr>
            <a:picLocks noChangeAspect="1"/>
          </p:cNvPicPr>
          <p:nvPr/>
        </p:nvPicPr>
        <p:blipFill>
          <a:blip r:embed="rId5"/>
          <a:stretch>
            <a:fillRect/>
          </a:stretch>
        </p:blipFill>
        <p:spPr>
          <a:xfrm>
            <a:off x="0" y="-27384"/>
            <a:ext cx="9144000" cy="918051"/>
          </a:xfrm>
          <a:prstGeom prst="rect">
            <a:avLst/>
          </a:prstGeom>
        </p:spPr>
      </p:pic>
    </p:spTree>
    <p:extLst>
      <p:ext uri="{BB962C8B-B14F-4D97-AF65-F5344CB8AC3E}">
        <p14:creationId xmlns:p14="http://schemas.microsoft.com/office/powerpoint/2010/main" val="229744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10" name="Sous-titre 2">
            <a:extLst>
              <a:ext uri="{FF2B5EF4-FFF2-40B4-BE49-F238E27FC236}">
                <a16:creationId xmlns:a16="http://schemas.microsoft.com/office/drawing/2014/main" id="{28762988-6CEB-164C-8B00-2E8697D75982}"/>
              </a:ext>
            </a:extLst>
          </p:cNvPr>
          <p:cNvSpPr txBox="1">
            <a:spLocks/>
          </p:cNvSpPr>
          <p:nvPr/>
        </p:nvSpPr>
        <p:spPr>
          <a:xfrm>
            <a:off x="467528" y="1613581"/>
            <a:ext cx="8280936" cy="4695740"/>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Image 4"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7" name="Sous-titre 2">
            <a:extLst>
              <a:ext uri="{FF2B5EF4-FFF2-40B4-BE49-F238E27FC236}">
                <a16:creationId xmlns:a16="http://schemas.microsoft.com/office/drawing/2014/main" id="{64DEB023-78D6-8B4C-ACCD-7F9343F06F90}"/>
              </a:ext>
            </a:extLst>
          </p:cNvPr>
          <p:cNvSpPr txBox="1">
            <a:spLocks/>
          </p:cNvSpPr>
          <p:nvPr/>
        </p:nvSpPr>
        <p:spPr>
          <a:xfrm>
            <a:off x="432001" y="1015813"/>
            <a:ext cx="8279998" cy="468971"/>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r>
              <a:rPr lang="fr-FR" sz="1200" dirty="0">
                <a:solidFill>
                  <a:schemeClr val="tx1"/>
                </a:solidFill>
                <a:latin typeface="Arial" panose="020B0604020202020204" pitchFamily="34" charset="0"/>
                <a:cs typeface="Arial" panose="020B0604020202020204" pitchFamily="34" charset="0"/>
              </a:rPr>
              <a:t>Présentez votre parcours individuel et celui des membres de votre équipe le cas échéant. Parlez-nous de vos sources d’inspiration : des rencontres marquantes pour le projet ? Des événements-clé ?</a:t>
            </a:r>
          </a:p>
          <a:p>
            <a:pPr algn="l">
              <a:spcAft>
                <a:spcPts val="0"/>
              </a:spcAft>
            </a:pPr>
            <a:endParaRPr lang="fr-FR"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8" name="Image 7">
            <a:extLst>
              <a:ext uri="{FF2B5EF4-FFF2-40B4-BE49-F238E27FC236}">
                <a16:creationId xmlns:a16="http://schemas.microsoft.com/office/drawing/2014/main" id="{E87AE7BB-70B5-884C-82AE-D550FB61D3E3}"/>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56ED75A3-042D-6F4C-8BA3-E41EA0FD41A6}"/>
              </a:ext>
            </a:extLst>
          </p:cNvPr>
          <p:cNvSpPr>
            <a:spLocks noGrp="1"/>
          </p:cNvSpPr>
          <p:nvPr>
            <p:ph type="sldNum" sz="quarter" idx="12"/>
          </p:nvPr>
        </p:nvSpPr>
        <p:spPr/>
        <p:txBody>
          <a:bodyPr/>
          <a:lstStyle/>
          <a:p>
            <a:fld id="{02648243-1AD1-DD45-8C80-AA9CCA651EC0}" type="slidenum">
              <a:rPr lang="fr-FR" smtClean="0"/>
              <a:pPr/>
              <a:t>4</a:t>
            </a:fld>
            <a:endParaRPr lang="fr-FR" dirty="0"/>
          </a:p>
        </p:txBody>
      </p:sp>
      <p:pic>
        <p:nvPicPr>
          <p:cNvPr id="9" name="Image 8">
            <a:extLst>
              <a:ext uri="{FF2B5EF4-FFF2-40B4-BE49-F238E27FC236}">
                <a16:creationId xmlns:a16="http://schemas.microsoft.com/office/drawing/2014/main" id="{9A1B81FE-871D-EA44-BBD7-A825BB0D0662}"/>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120994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a:t>Prix Fondation Cognacq-Jay 2021 - Document de présentation de votre projet</a:t>
            </a:r>
            <a:endParaRPr lang="fr-FR" dirty="0"/>
          </a:p>
        </p:txBody>
      </p:sp>
      <p:sp>
        <p:nvSpPr>
          <p:cNvPr id="8" name="Sous-titre 2">
            <a:extLst>
              <a:ext uri="{FF2B5EF4-FFF2-40B4-BE49-F238E27FC236}">
                <a16:creationId xmlns:a16="http://schemas.microsoft.com/office/drawing/2014/main" id="{3073FD4B-57F6-2547-8C87-2668CEC2A7C5}"/>
              </a:ext>
            </a:extLst>
          </p:cNvPr>
          <p:cNvSpPr txBox="1">
            <a:spLocks/>
          </p:cNvSpPr>
          <p:nvPr/>
        </p:nvSpPr>
        <p:spPr>
          <a:xfrm>
            <a:off x="467544" y="1380938"/>
            <a:ext cx="8280000" cy="5000811"/>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2" name="Image 11"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7" name="Sous-titre 2">
            <a:extLst>
              <a:ext uri="{FF2B5EF4-FFF2-40B4-BE49-F238E27FC236}">
                <a16:creationId xmlns:a16="http://schemas.microsoft.com/office/drawing/2014/main" id="{9A39F14B-7E0B-3B45-82B6-694F273E7F49}"/>
              </a:ext>
            </a:extLst>
          </p:cNvPr>
          <p:cNvSpPr txBox="1">
            <a:spLocks/>
          </p:cNvSpPr>
          <p:nvPr/>
        </p:nvSpPr>
        <p:spPr>
          <a:xfrm>
            <a:off x="432001" y="1015813"/>
            <a:ext cx="8279998" cy="365125"/>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Si vous n’avez pas encore d’équipe constituée, comment imaginez-vous votre équipe dans l’avenir ?</a:t>
            </a: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9" name="Image 8">
            <a:extLst>
              <a:ext uri="{FF2B5EF4-FFF2-40B4-BE49-F238E27FC236}">
                <a16:creationId xmlns:a16="http://schemas.microsoft.com/office/drawing/2014/main" id="{26B41A90-1D25-514A-9F03-5D5C5C310FCE}"/>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0486BE05-0383-354D-AE5C-49A734EA8947}"/>
              </a:ext>
            </a:extLst>
          </p:cNvPr>
          <p:cNvSpPr>
            <a:spLocks noGrp="1"/>
          </p:cNvSpPr>
          <p:nvPr>
            <p:ph type="sldNum" sz="quarter" idx="12"/>
          </p:nvPr>
        </p:nvSpPr>
        <p:spPr/>
        <p:txBody>
          <a:bodyPr/>
          <a:lstStyle/>
          <a:p>
            <a:fld id="{02648243-1AD1-DD45-8C80-AA9CCA651EC0}" type="slidenum">
              <a:rPr lang="fr-FR" smtClean="0"/>
              <a:pPr/>
              <a:t>5</a:t>
            </a:fld>
            <a:endParaRPr lang="fr-FR" dirty="0"/>
          </a:p>
        </p:txBody>
      </p:sp>
      <p:pic>
        <p:nvPicPr>
          <p:cNvPr id="10" name="Image 9">
            <a:extLst>
              <a:ext uri="{FF2B5EF4-FFF2-40B4-BE49-F238E27FC236}">
                <a16:creationId xmlns:a16="http://schemas.microsoft.com/office/drawing/2014/main" id="{B395DCB1-EA05-7C4E-B076-B03B37DCFE2D}"/>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269331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E7F66-3F13-6C41-8570-B97854CB14DF}"/>
              </a:ext>
            </a:extLst>
          </p:cNvPr>
          <p:cNvSpPr>
            <a:spLocks noGrp="1"/>
          </p:cNvSpPr>
          <p:nvPr>
            <p:ph type="ctrTitle"/>
          </p:nvPr>
        </p:nvSpPr>
        <p:spPr/>
        <p:txBody>
          <a:bodyPr>
            <a:normAutofit fontScale="90000"/>
          </a:bodyPr>
          <a:lstStyle/>
          <a:p>
            <a:r>
              <a:rPr lang="fr-FR" sz="2000" dirty="0"/>
              <a:t>3.1/ Votre projet : le problème à résoudre</a:t>
            </a:r>
            <a:br>
              <a:rPr lang="fr-FR" dirty="0"/>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1E9BB359-D802-394E-BE47-409FFB51C4E6}"/>
              </a:ext>
            </a:extLst>
          </p:cNvPr>
          <p:cNvSpPr txBox="1">
            <a:spLocks/>
          </p:cNvSpPr>
          <p:nvPr/>
        </p:nvSpPr>
        <p:spPr>
          <a:xfrm>
            <a:off x="462205" y="1988840"/>
            <a:ext cx="8280000" cy="4392910"/>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i="1" dirty="0">
                <a:solidFill>
                  <a:schemeClr val="tx1"/>
                </a:solidFill>
                <a:latin typeface="Arial" panose="020B0604020202020204" pitchFamily="34" charset="0"/>
                <a:cs typeface="Arial" panose="020B0604020202020204" pitchFamily="34" charset="0"/>
              </a:rPr>
              <a:t>NB. Vous pourrez dans les questions suivantes expliquer plus précisément le public visé, la solution apportée et le caractère innovant du projet.</a:t>
            </a:r>
            <a:endParaRPr lang="fr-FR" sz="1200" dirty="0">
              <a:solidFill>
                <a:schemeClr val="tx1"/>
              </a:solidFill>
              <a:latin typeface="Arial" panose="020B0604020202020204" pitchFamily="34"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642053B0-7553-164C-9920-E81CE28443A5}"/>
              </a:ext>
            </a:extLst>
          </p:cNvPr>
          <p:cNvSpPr txBox="1">
            <a:spLocks/>
          </p:cNvSpPr>
          <p:nvPr/>
        </p:nvSpPr>
        <p:spPr>
          <a:xfrm>
            <a:off x="395536" y="1268760"/>
            <a:ext cx="8279998" cy="697471"/>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b="1" dirty="0">
                <a:solidFill>
                  <a:schemeClr val="tx1"/>
                </a:solidFill>
                <a:latin typeface="Arial" panose="020B0604020202020204" pitchFamily="34" charset="0"/>
                <a:cs typeface="Arial" panose="020B0604020202020204" pitchFamily="34" charset="0"/>
              </a:rPr>
              <a:t>• </a:t>
            </a:r>
            <a:r>
              <a:rPr lang="fr-FR" sz="1200" dirty="0">
                <a:solidFill>
                  <a:schemeClr val="tx1"/>
                </a:solidFill>
                <a:latin typeface="Arial" panose="020B0604020202020204" pitchFamily="34" charset="0"/>
                <a:cs typeface="Arial" panose="020B0604020202020204" pitchFamily="34" charset="0"/>
              </a:rPr>
              <a:t>Décrivez et quantifiez si possible, le ou les besoins collectifs auxquels votre projet répond (décrivez qualitativement et quantitativement la situation problématique à laquelle vous répondez, citez des rapports ou des sources objectives de mesure s’ils existent) :</a:t>
            </a:r>
          </a:p>
          <a:p>
            <a:pPr algn="l"/>
            <a:r>
              <a:rPr lang="fr-FR" sz="1200" b="1" dirty="0">
                <a:solidFill>
                  <a:schemeClr val="tx1"/>
                </a:solidFill>
                <a:latin typeface="Arial" panose="020B0604020202020204" pitchFamily="34" charset="0"/>
                <a:cs typeface="Arial" panose="020B0604020202020204" pitchFamily="34" charset="0"/>
              </a:rPr>
              <a:t> </a:t>
            </a:r>
            <a:endParaRPr lang="fr-FR" sz="12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 name="Image 9">
            <a:extLst>
              <a:ext uri="{FF2B5EF4-FFF2-40B4-BE49-F238E27FC236}">
                <a16:creationId xmlns:a16="http://schemas.microsoft.com/office/drawing/2014/main" id="{61307A83-287D-0941-BE2D-12FCD237CFE2}"/>
              </a:ext>
            </a:extLst>
          </p:cNvPr>
          <p:cNvPicPr>
            <a:picLocks noChangeAspect="1"/>
          </p:cNvPicPr>
          <p:nvPr/>
        </p:nvPicPr>
        <p:blipFill>
          <a:blip r:embed="rId4"/>
          <a:stretch>
            <a:fillRect/>
          </a:stretch>
        </p:blipFill>
        <p:spPr>
          <a:xfrm>
            <a:off x="0" y="-27384"/>
            <a:ext cx="9144000" cy="914400"/>
          </a:xfrm>
          <a:prstGeom prst="rect">
            <a:avLst/>
          </a:prstGeom>
        </p:spPr>
      </p:pic>
      <p:sp>
        <p:nvSpPr>
          <p:cNvPr id="3" name="Espace réservé du numéro de diapositive 2">
            <a:extLst>
              <a:ext uri="{FF2B5EF4-FFF2-40B4-BE49-F238E27FC236}">
                <a16:creationId xmlns:a16="http://schemas.microsoft.com/office/drawing/2014/main" id="{60D6FE83-81F4-BE4C-AAA7-DE4B43625D3B}"/>
              </a:ext>
            </a:extLst>
          </p:cNvPr>
          <p:cNvSpPr>
            <a:spLocks noGrp="1"/>
          </p:cNvSpPr>
          <p:nvPr>
            <p:ph type="sldNum" sz="quarter" idx="12"/>
          </p:nvPr>
        </p:nvSpPr>
        <p:spPr/>
        <p:txBody>
          <a:bodyPr/>
          <a:lstStyle/>
          <a:p>
            <a:fld id="{02648243-1AD1-DD45-8C80-AA9CCA651EC0}" type="slidenum">
              <a:rPr lang="fr-FR" smtClean="0"/>
              <a:pPr/>
              <a:t>6</a:t>
            </a:fld>
            <a:endParaRPr lang="fr-FR" dirty="0"/>
          </a:p>
        </p:txBody>
      </p:sp>
      <p:pic>
        <p:nvPicPr>
          <p:cNvPr id="11" name="Image 10">
            <a:extLst>
              <a:ext uri="{FF2B5EF4-FFF2-40B4-BE49-F238E27FC236}">
                <a16:creationId xmlns:a16="http://schemas.microsoft.com/office/drawing/2014/main" id="{0C902E82-6C83-3742-A3A6-FCC89E5A3988}"/>
              </a:ext>
            </a:extLst>
          </p:cNvPr>
          <p:cNvPicPr>
            <a:picLocks noChangeAspect="1"/>
          </p:cNvPicPr>
          <p:nvPr/>
        </p:nvPicPr>
        <p:blipFill>
          <a:blip r:embed="rId5"/>
          <a:stretch>
            <a:fillRect/>
          </a:stretch>
        </p:blipFill>
        <p:spPr>
          <a:xfrm>
            <a:off x="0" y="-27384"/>
            <a:ext cx="9144000" cy="918051"/>
          </a:xfrm>
          <a:prstGeom prst="rect">
            <a:avLst/>
          </a:prstGeom>
        </p:spPr>
      </p:pic>
    </p:spTree>
    <p:extLst>
      <p:ext uri="{BB962C8B-B14F-4D97-AF65-F5344CB8AC3E}">
        <p14:creationId xmlns:p14="http://schemas.microsoft.com/office/powerpoint/2010/main" val="48131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0B6B28E-DBEF-314D-AD52-90B74190C5D1}"/>
              </a:ext>
            </a:extLst>
          </p:cNvPr>
          <p:cNvSpPr>
            <a:spLocks noGrp="1"/>
          </p:cNvSpPr>
          <p:nvPr>
            <p:ph type="ctrTitle"/>
          </p:nvPr>
        </p:nvSpPr>
        <p:spPr/>
        <p:txBody>
          <a:bodyPr>
            <a:noAutofit/>
          </a:bodyPr>
          <a:lstStyle/>
          <a:p>
            <a:r>
              <a:rPr lang="fr-FR" dirty="0"/>
              <a:t>3.2/ Votre projet : le public visé</a:t>
            </a:r>
            <a:br>
              <a:rPr lang="fr-FR" dirty="0"/>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5" y="1633885"/>
            <a:ext cx="8279998" cy="4722466"/>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b="1" dirty="0">
                <a:solidFill>
                  <a:schemeClr val="tx1"/>
                </a:solidFill>
                <a:latin typeface="Arial" panose="020B0604020202020204" pitchFamily="34" charset="0"/>
                <a:cs typeface="Arial" panose="020B0604020202020204" pitchFamily="34" charset="0"/>
              </a:rPr>
              <a:t> </a:t>
            </a: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32741015-61F0-A64A-BA65-99A5D8B6CD26}"/>
              </a:ext>
            </a:extLst>
          </p:cNvPr>
          <p:cNvSpPr txBox="1">
            <a:spLocks/>
          </p:cNvSpPr>
          <p:nvPr/>
        </p:nvSpPr>
        <p:spPr>
          <a:xfrm>
            <a:off x="395536" y="1268760"/>
            <a:ext cx="8279998" cy="365125"/>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Décrivez le(s) public(s) visé(s) par votre projet (qualitativement et si possible quantitativement) </a:t>
            </a:r>
            <a:r>
              <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rPr>
              <a:t>:</a:t>
            </a:r>
          </a:p>
          <a:p>
            <a:pPr algn="l"/>
            <a:r>
              <a:rPr lang="fr-FR" sz="1200" dirty="0">
                <a:solidFill>
                  <a:schemeClr val="tx1"/>
                </a:solidFill>
                <a:latin typeface="Arial" panose="020B0604020202020204" pitchFamily="34" charset="0"/>
                <a:cs typeface="Arial" panose="020B0604020202020204" pitchFamily="34" charset="0"/>
              </a:rPr>
              <a:t> </a:t>
            </a: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 name="Image 9">
            <a:extLst>
              <a:ext uri="{FF2B5EF4-FFF2-40B4-BE49-F238E27FC236}">
                <a16:creationId xmlns:a16="http://schemas.microsoft.com/office/drawing/2014/main" id="{EC984986-BA78-FF48-9385-76FA059AAAEB}"/>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FEE4E9B5-6130-D44F-9AD4-83CE6A798191}"/>
              </a:ext>
            </a:extLst>
          </p:cNvPr>
          <p:cNvSpPr>
            <a:spLocks noGrp="1"/>
          </p:cNvSpPr>
          <p:nvPr>
            <p:ph type="sldNum" sz="quarter" idx="12"/>
          </p:nvPr>
        </p:nvSpPr>
        <p:spPr/>
        <p:txBody>
          <a:bodyPr/>
          <a:lstStyle/>
          <a:p>
            <a:fld id="{02648243-1AD1-DD45-8C80-AA9CCA651EC0}" type="slidenum">
              <a:rPr lang="fr-FR" smtClean="0"/>
              <a:pPr/>
              <a:t>7</a:t>
            </a:fld>
            <a:endParaRPr lang="fr-FR" dirty="0"/>
          </a:p>
        </p:txBody>
      </p:sp>
      <p:pic>
        <p:nvPicPr>
          <p:cNvPr id="11" name="Image 10">
            <a:extLst>
              <a:ext uri="{FF2B5EF4-FFF2-40B4-BE49-F238E27FC236}">
                <a16:creationId xmlns:a16="http://schemas.microsoft.com/office/drawing/2014/main" id="{0C8A8F6B-804C-754D-BF2C-B7872CEC67E1}"/>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242807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93D62F3-CE10-8141-9949-6317D66AA553}"/>
              </a:ext>
            </a:extLst>
          </p:cNvPr>
          <p:cNvSpPr>
            <a:spLocks noGrp="1"/>
          </p:cNvSpPr>
          <p:nvPr>
            <p:ph type="ctrTitle"/>
          </p:nvPr>
        </p:nvSpPr>
        <p:spPr/>
        <p:txBody>
          <a:bodyPr>
            <a:normAutofit fontScale="90000"/>
          </a:bodyPr>
          <a:lstStyle/>
          <a:p>
            <a:r>
              <a:rPr lang="fr-FR" sz="2000" dirty="0"/>
              <a:t>3.3/ Votre projet : la solution apportée</a:t>
            </a:r>
            <a:br>
              <a:rPr lang="fr-FR" dirty="0"/>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5" y="1633885"/>
            <a:ext cx="8279997" cy="4747865"/>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Aft>
                <a:spcPts val="0"/>
              </a:spcAft>
            </a:pP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2DD10DDB-253B-554E-9970-7390877736BB}"/>
              </a:ext>
            </a:extLst>
          </p:cNvPr>
          <p:cNvSpPr txBox="1">
            <a:spLocks/>
          </p:cNvSpPr>
          <p:nvPr/>
        </p:nvSpPr>
        <p:spPr>
          <a:xfrm>
            <a:off x="395536" y="1268760"/>
            <a:ext cx="8279998" cy="365125"/>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chemeClr val="tx1"/>
                </a:solidFill>
                <a:latin typeface="Arial" panose="020B0604020202020204" pitchFamily="34" charset="0"/>
                <a:cs typeface="Arial" panose="020B0604020202020204" pitchFamily="34" charset="0"/>
              </a:rPr>
              <a:t>• Décrivez précisément votre solution et son mode de fonctionnement :</a:t>
            </a:r>
            <a:endParaRPr lang="fr-FR"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 name="Image 9">
            <a:extLst>
              <a:ext uri="{FF2B5EF4-FFF2-40B4-BE49-F238E27FC236}">
                <a16:creationId xmlns:a16="http://schemas.microsoft.com/office/drawing/2014/main" id="{DF256A99-E008-D841-B19E-C0EEA633D845}"/>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F9388132-97CE-1E4B-B296-B32C410D2598}"/>
              </a:ext>
            </a:extLst>
          </p:cNvPr>
          <p:cNvSpPr>
            <a:spLocks noGrp="1"/>
          </p:cNvSpPr>
          <p:nvPr>
            <p:ph type="sldNum" sz="quarter" idx="12"/>
          </p:nvPr>
        </p:nvSpPr>
        <p:spPr/>
        <p:txBody>
          <a:bodyPr/>
          <a:lstStyle/>
          <a:p>
            <a:fld id="{02648243-1AD1-DD45-8C80-AA9CCA651EC0}" type="slidenum">
              <a:rPr lang="fr-FR" smtClean="0"/>
              <a:pPr/>
              <a:t>8</a:t>
            </a:fld>
            <a:endParaRPr lang="fr-FR" dirty="0"/>
          </a:p>
        </p:txBody>
      </p:sp>
      <p:pic>
        <p:nvPicPr>
          <p:cNvPr id="11" name="Image 10">
            <a:extLst>
              <a:ext uri="{FF2B5EF4-FFF2-40B4-BE49-F238E27FC236}">
                <a16:creationId xmlns:a16="http://schemas.microsoft.com/office/drawing/2014/main" id="{3048407F-A076-7F48-9FCE-5E43C4E65D2B}"/>
              </a:ext>
            </a:extLst>
          </p:cNvPr>
          <p:cNvPicPr>
            <a:picLocks noChangeAspect="1"/>
          </p:cNvPicPr>
          <p:nvPr/>
        </p:nvPicPr>
        <p:blipFill>
          <a:blip r:embed="rId5"/>
          <a:stretch>
            <a:fillRect/>
          </a:stretch>
        </p:blipFill>
        <p:spPr>
          <a:xfrm>
            <a:off x="0" y="-43725"/>
            <a:ext cx="9144000" cy="918051"/>
          </a:xfrm>
          <a:prstGeom prst="rect">
            <a:avLst/>
          </a:prstGeom>
        </p:spPr>
      </p:pic>
    </p:spTree>
    <p:extLst>
      <p:ext uri="{BB962C8B-B14F-4D97-AF65-F5344CB8AC3E}">
        <p14:creationId xmlns:p14="http://schemas.microsoft.com/office/powerpoint/2010/main" val="67332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F8CE372-65FE-844A-9E3F-C5C44CD843C6}"/>
              </a:ext>
            </a:extLst>
          </p:cNvPr>
          <p:cNvSpPr>
            <a:spLocks noGrp="1"/>
          </p:cNvSpPr>
          <p:nvPr>
            <p:ph type="ctrTitle"/>
          </p:nvPr>
        </p:nvSpPr>
        <p:spPr/>
        <p:txBody>
          <a:bodyPr>
            <a:normAutofit fontScale="90000"/>
          </a:bodyPr>
          <a:lstStyle/>
          <a:p>
            <a:r>
              <a:rPr lang="fr-FR" sz="2000" dirty="0">
                <a:latin typeface="Arial" panose="020B0604020202020204" pitchFamily="34" charset="0"/>
                <a:cs typeface="Arial" panose="020B0604020202020204" pitchFamily="34" charset="0"/>
              </a:rPr>
              <a:t>3.4/ Impact social recherché</a:t>
            </a:r>
            <a:br>
              <a:rPr lang="fr-FR" dirty="0">
                <a:latin typeface="Arial" panose="020B0604020202020204" pitchFamily="34" charset="0"/>
                <a:cs typeface="Arial" panose="020B0604020202020204" pitchFamily="34" charset="0"/>
              </a:rPr>
            </a:br>
            <a:endParaRPr lang="fr-FR" dirty="0"/>
          </a:p>
        </p:txBody>
      </p:sp>
      <p:sp>
        <p:nvSpPr>
          <p:cNvPr id="4" name="Espace réservé du pied de page 3"/>
          <p:cNvSpPr>
            <a:spLocks noGrp="1"/>
          </p:cNvSpPr>
          <p:nvPr>
            <p:ph type="ftr" sz="quarter" idx="11"/>
          </p:nvPr>
        </p:nvSpPr>
        <p:spPr/>
        <p:txBody>
          <a:bodyPr/>
          <a:lstStyle/>
          <a:p>
            <a:r>
              <a:rPr lang="fr-FR"/>
              <a:t>Prix Fondation Cognacq-Jay 2021 - Document de présentation de votre projet</a:t>
            </a:r>
          </a:p>
        </p:txBody>
      </p:sp>
      <p:sp>
        <p:nvSpPr>
          <p:cNvPr id="8" name="Sous-titre 2">
            <a:extLst>
              <a:ext uri="{FF2B5EF4-FFF2-40B4-BE49-F238E27FC236}">
                <a16:creationId xmlns:a16="http://schemas.microsoft.com/office/drawing/2014/main" id="{B4136439-B831-EB47-A9FC-B2DA2345D087}"/>
              </a:ext>
            </a:extLst>
          </p:cNvPr>
          <p:cNvSpPr txBox="1">
            <a:spLocks/>
          </p:cNvSpPr>
          <p:nvPr/>
        </p:nvSpPr>
        <p:spPr>
          <a:xfrm>
            <a:off x="467544" y="1785075"/>
            <a:ext cx="8279998" cy="4596675"/>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fr-FR" sz="1200" dirty="0">
              <a:solidFill>
                <a:srgbClr val="000000"/>
              </a:solidFill>
              <a:latin typeface="Arial"/>
              <a:cs typeface="Arial"/>
            </a:endParaRPr>
          </a:p>
        </p:txBody>
      </p:sp>
      <p:pic>
        <p:nvPicPr>
          <p:cNvPr id="7" name="Image 6" descr="PrixFCJ2019_IMAGELONGPT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44000" cy="914400"/>
          </a:xfrm>
          <a:prstGeom prst="rect">
            <a:avLst/>
          </a:prstGeom>
        </p:spPr>
      </p:pic>
      <p:sp>
        <p:nvSpPr>
          <p:cNvPr id="9" name="Sous-titre 2">
            <a:extLst>
              <a:ext uri="{FF2B5EF4-FFF2-40B4-BE49-F238E27FC236}">
                <a16:creationId xmlns:a16="http://schemas.microsoft.com/office/drawing/2014/main" id="{1C8A695D-7D50-2745-ACD0-E697342D0A93}"/>
              </a:ext>
            </a:extLst>
          </p:cNvPr>
          <p:cNvSpPr txBox="1">
            <a:spLocks/>
          </p:cNvSpPr>
          <p:nvPr/>
        </p:nvSpPr>
        <p:spPr>
          <a:xfrm>
            <a:off x="395536" y="1268760"/>
            <a:ext cx="8424936" cy="452363"/>
          </a:xfrm>
          <a:prstGeom prst="rect">
            <a:avLst/>
          </a:prstGeom>
          <a:ln w="1270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fr-FR" sz="1200" dirty="0">
                <a:solidFill>
                  <a:srgbClr val="000000"/>
                </a:solidFill>
                <a:latin typeface="Arial"/>
                <a:cs typeface="Arial"/>
              </a:rPr>
              <a:t>• Décrivez l’impact social de votre projet ou vos ambitions par rapports à celui-ci. Si possible donnez des évaluations quantitatives des résultats déjà obtenus : </a:t>
            </a:r>
          </a:p>
        </p:txBody>
      </p:sp>
      <p:pic>
        <p:nvPicPr>
          <p:cNvPr id="10" name="Image 9">
            <a:extLst>
              <a:ext uri="{FF2B5EF4-FFF2-40B4-BE49-F238E27FC236}">
                <a16:creationId xmlns:a16="http://schemas.microsoft.com/office/drawing/2014/main" id="{6C977A22-909B-7B48-B017-C5F5B3BD3FF8}"/>
              </a:ext>
            </a:extLst>
          </p:cNvPr>
          <p:cNvPicPr>
            <a:picLocks noChangeAspect="1"/>
          </p:cNvPicPr>
          <p:nvPr/>
        </p:nvPicPr>
        <p:blipFill>
          <a:blip r:embed="rId4"/>
          <a:stretch>
            <a:fillRect/>
          </a:stretch>
        </p:blipFill>
        <p:spPr>
          <a:xfrm>
            <a:off x="0" y="-27384"/>
            <a:ext cx="9144000" cy="914400"/>
          </a:xfrm>
          <a:prstGeom prst="rect">
            <a:avLst/>
          </a:prstGeom>
        </p:spPr>
      </p:pic>
      <p:sp>
        <p:nvSpPr>
          <p:cNvPr id="2" name="Espace réservé du numéro de diapositive 1">
            <a:extLst>
              <a:ext uri="{FF2B5EF4-FFF2-40B4-BE49-F238E27FC236}">
                <a16:creationId xmlns:a16="http://schemas.microsoft.com/office/drawing/2014/main" id="{AAA77584-21F0-AC42-A4C3-8E3C0D568BEA}"/>
              </a:ext>
            </a:extLst>
          </p:cNvPr>
          <p:cNvSpPr>
            <a:spLocks noGrp="1"/>
          </p:cNvSpPr>
          <p:nvPr>
            <p:ph type="sldNum" sz="quarter" idx="12"/>
          </p:nvPr>
        </p:nvSpPr>
        <p:spPr/>
        <p:txBody>
          <a:bodyPr/>
          <a:lstStyle/>
          <a:p>
            <a:fld id="{02648243-1AD1-DD45-8C80-AA9CCA651EC0}" type="slidenum">
              <a:rPr lang="fr-FR" smtClean="0"/>
              <a:pPr/>
              <a:t>9</a:t>
            </a:fld>
            <a:endParaRPr lang="fr-FR" dirty="0"/>
          </a:p>
        </p:txBody>
      </p:sp>
      <p:pic>
        <p:nvPicPr>
          <p:cNvPr id="11" name="Image 10">
            <a:extLst>
              <a:ext uri="{FF2B5EF4-FFF2-40B4-BE49-F238E27FC236}">
                <a16:creationId xmlns:a16="http://schemas.microsoft.com/office/drawing/2014/main" id="{F457C632-358F-C24D-9795-B40362F1E705}"/>
              </a:ext>
            </a:extLst>
          </p:cNvPr>
          <p:cNvPicPr>
            <a:picLocks noChangeAspect="1"/>
          </p:cNvPicPr>
          <p:nvPr/>
        </p:nvPicPr>
        <p:blipFill>
          <a:blip r:embed="rId5"/>
          <a:stretch>
            <a:fillRect/>
          </a:stretch>
        </p:blipFill>
        <p:spPr>
          <a:xfrm>
            <a:off x="0" y="-27384"/>
            <a:ext cx="9144000" cy="918051"/>
          </a:xfrm>
          <a:prstGeom prst="rect">
            <a:avLst/>
          </a:prstGeom>
        </p:spPr>
      </p:pic>
    </p:spTree>
    <p:extLst>
      <p:ext uri="{BB962C8B-B14F-4D97-AF65-F5344CB8AC3E}">
        <p14:creationId xmlns:p14="http://schemas.microsoft.com/office/powerpoint/2010/main" val="2160343347"/>
      </p:ext>
    </p:extLst>
  </p:cSld>
  <p:clrMapOvr>
    <a:masterClrMapping/>
  </p:clrMapOvr>
</p:sld>
</file>

<file path=ppt/theme/theme1.xml><?xml version="1.0" encoding="utf-8"?>
<a:theme xmlns:a="http://schemas.openxmlformats.org/drawingml/2006/main" name="Vid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6279</TotalTime>
  <Words>1037</Words>
  <Application>Microsoft Macintosh PowerPoint</Application>
  <PresentationFormat>Affichage à l'écran (4:3)</PresentationFormat>
  <Paragraphs>97</Paragraphs>
  <Slides>15</Slides>
  <Notes>15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MS Mincho</vt:lpstr>
      <vt:lpstr>Arial</vt:lpstr>
      <vt:lpstr>Calibri</vt:lpstr>
      <vt:lpstr>Cambria</vt:lpstr>
      <vt:lpstr>Catamaran-Regular</vt:lpstr>
      <vt:lpstr>Times New Roman</vt:lpstr>
      <vt:lpstr>Vide</vt:lpstr>
      <vt:lpstr>Prix Fondation Cognacq-Jay 2021  Document de présentation de votre projet      </vt:lpstr>
      <vt:lpstr>1/ L’identité de votre projet</vt:lpstr>
      <vt:lpstr>2/ Le ou les porteurs du projet </vt:lpstr>
      <vt:lpstr>Présentation PowerPoint</vt:lpstr>
      <vt:lpstr>Présentation PowerPoint</vt:lpstr>
      <vt:lpstr>3.1/ Votre projet : le problème à résoudre </vt:lpstr>
      <vt:lpstr>3.2/ Votre projet : le public visé </vt:lpstr>
      <vt:lpstr>3.3/ Votre projet : la solution apportée </vt:lpstr>
      <vt:lpstr>3.4/ Impact social recherché </vt:lpstr>
      <vt:lpstr>4/ Focus sur l’innovation</vt:lpstr>
      <vt:lpstr>5/ Focus sur la gouvernance et le rôle des bénéficiaires</vt:lpstr>
      <vt:lpstr>6/ Réseau et partenariats </vt:lpstr>
      <vt:lpstr>7/ Votre projet d’ici 3 ans </vt:lpstr>
      <vt:lpstr>8/ Quel accompagnement ? </vt:lpstr>
      <vt:lpstr>Financement et pérennité du projet  </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Prix Fondation Cognacq-Jay 2019 - Document de présentation du projet</dc:title>
  <dc:subject/>
  <dc:creator>Prix Fondation Cognacq-Jay</dc:creator>
  <cp:keywords/>
  <dc:description/>
  <cp:lastModifiedBy>admin@mmultimedias.net</cp:lastModifiedBy>
  <cp:revision>129</cp:revision>
  <dcterms:created xsi:type="dcterms:W3CDTF">2016-05-19T16:45:05Z</dcterms:created>
  <dcterms:modified xsi:type="dcterms:W3CDTF">2021-06-02T14:15:15Z</dcterms:modified>
  <cp:category/>
</cp:coreProperties>
</file>